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7.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0.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7" r:id="rId2"/>
    <p:sldId id="1140" r:id="rId3"/>
    <p:sldId id="1232" r:id="rId4"/>
    <p:sldId id="1124" r:id="rId5"/>
    <p:sldId id="1142" r:id="rId6"/>
    <p:sldId id="1143" r:id="rId7"/>
    <p:sldId id="1125" r:id="rId8"/>
    <p:sldId id="1219" r:id="rId9"/>
    <p:sldId id="1148" r:id="rId10"/>
    <p:sldId id="1152" r:id="rId11"/>
    <p:sldId id="1153" r:id="rId12"/>
    <p:sldId id="1155" r:id="rId13"/>
    <p:sldId id="1156" r:id="rId14"/>
    <p:sldId id="1157" r:id="rId15"/>
    <p:sldId id="1158" r:id="rId16"/>
    <p:sldId id="1176" r:id="rId17"/>
    <p:sldId id="1159" r:id="rId18"/>
    <p:sldId id="1209" r:id="rId19"/>
    <p:sldId id="1210" r:id="rId20"/>
    <p:sldId id="1183" r:id="rId21"/>
    <p:sldId id="1213" r:id="rId22"/>
    <p:sldId id="1230" r:id="rId23"/>
    <p:sldId id="1185" r:id="rId24"/>
    <p:sldId id="1229" r:id="rId25"/>
    <p:sldId id="1189" r:id="rId26"/>
    <p:sldId id="1190" r:id="rId27"/>
    <p:sldId id="1191" r:id="rId28"/>
    <p:sldId id="1222" r:id="rId29"/>
    <p:sldId id="1192" r:id="rId30"/>
    <p:sldId id="1215" r:id="rId31"/>
    <p:sldId id="1228" r:id="rId32"/>
    <p:sldId id="1216" r:id="rId33"/>
    <p:sldId id="1218" r:id="rId34"/>
    <p:sldId id="1217" r:id="rId35"/>
    <p:sldId id="1231" r:id="rId36"/>
    <p:sldId id="1108" r:id="rId37"/>
    <p:sldId id="1117" r:id="rId38"/>
    <p:sldId id="1197" r:id="rId39"/>
    <p:sldId id="122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2" autoAdjust="0"/>
    <p:restoredTop sz="94660"/>
  </p:normalViewPr>
  <p:slideViewPr>
    <p:cSldViewPr showGuides="1">
      <p:cViewPr varScale="1">
        <p:scale>
          <a:sx n="73" d="100"/>
          <a:sy n="73" d="100"/>
        </p:scale>
        <p:origin x="294" y="54"/>
      </p:cViewPr>
      <p:guideLst>
        <p:guide orient="horz" pos="7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14EF8D-4168-CA4B-A4A9-155A1C5FFA47}"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E643750A-F9CA-B842-BE16-F637E103C7A8}">
      <dgm:prSet custT="1"/>
      <dgm:spPr>
        <a:solidFill>
          <a:schemeClr val="accent1">
            <a:lumMod val="60000"/>
            <a:lumOff val="40000"/>
          </a:schemeClr>
        </a:solidFill>
      </dgm:spPr>
      <dgm:t>
        <a:bodyPr/>
        <a:lstStyle/>
        <a:p>
          <a:pPr rtl="0"/>
          <a:r>
            <a:rPr lang="en-US" sz="2000" dirty="0" smtClean="0">
              <a:latin typeface="+mj-lt"/>
            </a:rPr>
            <a:t>Augmentation cystoplasty</a:t>
          </a:r>
          <a:endParaRPr lang="en-US" sz="2000" dirty="0">
            <a:latin typeface="+mj-lt"/>
          </a:endParaRPr>
        </a:p>
      </dgm:t>
    </dgm:pt>
    <dgm:pt modelId="{36751D49-DFBF-EA49-AD8B-37A454C7C7A5}" type="parTrans" cxnId="{FE1BD12D-072E-B548-8C85-0E3F581C03BF}">
      <dgm:prSet/>
      <dgm:spPr/>
      <dgm:t>
        <a:bodyPr/>
        <a:lstStyle/>
        <a:p>
          <a:endParaRPr lang="en-US"/>
        </a:p>
      </dgm:t>
    </dgm:pt>
    <dgm:pt modelId="{46BD5108-BCB5-F247-BE46-44E0C4236FBB}" type="sibTrans" cxnId="{FE1BD12D-072E-B548-8C85-0E3F581C03BF}">
      <dgm:prSet/>
      <dgm:spPr/>
      <dgm:t>
        <a:bodyPr/>
        <a:lstStyle/>
        <a:p>
          <a:endParaRPr lang="en-US"/>
        </a:p>
      </dgm:t>
    </dgm:pt>
    <dgm:pt modelId="{A8FC4A42-3F16-FE42-8B73-ABA3B36BA452}">
      <dgm:prSet custT="1"/>
      <dgm:spPr/>
      <dgm:t>
        <a:bodyPr/>
        <a:lstStyle/>
        <a:p>
          <a:pPr rtl="0"/>
          <a:r>
            <a:rPr lang="en-US" sz="2000" dirty="0" smtClean="0">
              <a:latin typeface="+mj-lt"/>
            </a:rPr>
            <a:t>Significant morbidity</a:t>
          </a:r>
          <a:endParaRPr sz="2000" dirty="0">
            <a:latin typeface="+mj-lt"/>
          </a:endParaRPr>
        </a:p>
      </dgm:t>
    </dgm:pt>
    <dgm:pt modelId="{C3BD05B1-6DCE-1548-B21D-6D1AE1D4F924}" type="parTrans" cxnId="{2D9D6682-5034-ED4C-8ED3-34904E922B6F}">
      <dgm:prSet/>
      <dgm:spPr/>
      <dgm:t>
        <a:bodyPr/>
        <a:lstStyle/>
        <a:p>
          <a:endParaRPr lang="en-US"/>
        </a:p>
      </dgm:t>
    </dgm:pt>
    <dgm:pt modelId="{5C0F5F2F-1E04-C44C-BB50-374F746BA10B}" type="sibTrans" cxnId="{2D9D6682-5034-ED4C-8ED3-34904E922B6F}">
      <dgm:prSet/>
      <dgm:spPr/>
      <dgm:t>
        <a:bodyPr/>
        <a:lstStyle/>
        <a:p>
          <a:endParaRPr lang="en-US"/>
        </a:p>
      </dgm:t>
    </dgm:pt>
    <dgm:pt modelId="{8D933C61-2343-DD48-BB0E-69FCD29D9B3F}">
      <dgm:prSet custT="1"/>
      <dgm:spPr>
        <a:solidFill>
          <a:schemeClr val="accent1">
            <a:lumMod val="60000"/>
            <a:lumOff val="40000"/>
          </a:schemeClr>
        </a:solidFill>
      </dgm:spPr>
      <dgm:t>
        <a:bodyPr/>
        <a:lstStyle/>
        <a:p>
          <a:pPr rtl="0"/>
          <a:r>
            <a:rPr lang="en-US" sz="2000" dirty="0" smtClean="0">
              <a:latin typeface="+mj-lt"/>
            </a:rPr>
            <a:t>Urinary diversion</a:t>
          </a:r>
          <a:endParaRPr sz="2000" dirty="0">
            <a:latin typeface="+mj-lt"/>
          </a:endParaRPr>
        </a:p>
      </dgm:t>
    </dgm:pt>
    <dgm:pt modelId="{F0E104CB-FC44-F944-B671-7CCD62636735}" type="parTrans" cxnId="{D039E638-98D4-1749-93FC-D1DCB92F2DA2}">
      <dgm:prSet/>
      <dgm:spPr/>
      <dgm:t>
        <a:bodyPr/>
        <a:lstStyle/>
        <a:p>
          <a:endParaRPr lang="en-US"/>
        </a:p>
      </dgm:t>
    </dgm:pt>
    <dgm:pt modelId="{6DAE0F34-6311-7C45-9C5E-F93B36BE0D16}" type="sibTrans" cxnId="{D039E638-98D4-1749-93FC-D1DCB92F2DA2}">
      <dgm:prSet/>
      <dgm:spPr/>
      <dgm:t>
        <a:bodyPr/>
        <a:lstStyle/>
        <a:p>
          <a:endParaRPr lang="en-US"/>
        </a:p>
      </dgm:t>
    </dgm:pt>
    <dgm:pt modelId="{920EC33B-2515-E048-B489-0B099E8FD8EC}">
      <dgm:prSet custT="1"/>
      <dgm:spPr/>
      <dgm:t>
        <a:bodyPr/>
        <a:lstStyle/>
        <a:p>
          <a:pPr rtl="0"/>
          <a:r>
            <a:rPr lang="en-US" sz="2000" dirty="0" smtClean="0">
              <a:latin typeface="+mj-lt"/>
            </a:rPr>
            <a:t>Ileal conduit</a:t>
          </a:r>
          <a:endParaRPr lang="en-US" sz="2000" dirty="0">
            <a:latin typeface="+mj-lt"/>
          </a:endParaRPr>
        </a:p>
      </dgm:t>
    </dgm:pt>
    <dgm:pt modelId="{420E6BD3-B8D4-4443-89DC-3F6D59961765}" type="parTrans" cxnId="{88E17E22-E31F-5640-9F81-427DC5BE0E35}">
      <dgm:prSet/>
      <dgm:spPr/>
      <dgm:t>
        <a:bodyPr/>
        <a:lstStyle/>
        <a:p>
          <a:endParaRPr lang="en-US"/>
        </a:p>
      </dgm:t>
    </dgm:pt>
    <dgm:pt modelId="{B44AFA4C-E981-C04B-BDC6-F255A3CE569B}" type="sibTrans" cxnId="{88E17E22-E31F-5640-9F81-427DC5BE0E35}">
      <dgm:prSet/>
      <dgm:spPr/>
      <dgm:t>
        <a:bodyPr/>
        <a:lstStyle/>
        <a:p>
          <a:endParaRPr lang="en-US"/>
        </a:p>
      </dgm:t>
    </dgm:pt>
    <dgm:pt modelId="{38423AA4-1775-724F-8D0F-863F9E33E2E7}">
      <dgm:prSet custT="1"/>
      <dgm:spPr/>
      <dgm:t>
        <a:bodyPr/>
        <a:lstStyle/>
        <a:p>
          <a:pPr rtl="0"/>
          <a:r>
            <a:rPr lang="en-US" sz="2000" dirty="0" smtClean="0">
              <a:latin typeface="+mj-lt"/>
            </a:rPr>
            <a:t>Implanting ileum into bladder</a:t>
          </a:r>
          <a:endParaRPr lang="en-US" sz="2000" dirty="0">
            <a:latin typeface="+mj-lt"/>
          </a:endParaRPr>
        </a:p>
      </dgm:t>
    </dgm:pt>
    <dgm:pt modelId="{713CC6A4-4F7A-B64A-AB8F-419B8BC49C11}" type="parTrans" cxnId="{0B8514EB-5657-B74F-9078-B6F91F723C2E}">
      <dgm:prSet/>
      <dgm:spPr/>
      <dgm:t>
        <a:bodyPr/>
        <a:lstStyle/>
        <a:p>
          <a:endParaRPr lang="en-US"/>
        </a:p>
      </dgm:t>
    </dgm:pt>
    <dgm:pt modelId="{F1674ABF-C797-3543-8A00-40639F01C6F7}" type="sibTrans" cxnId="{0B8514EB-5657-B74F-9078-B6F91F723C2E}">
      <dgm:prSet/>
      <dgm:spPr/>
      <dgm:t>
        <a:bodyPr/>
        <a:lstStyle/>
        <a:p>
          <a:endParaRPr lang="en-US"/>
        </a:p>
      </dgm:t>
    </dgm:pt>
    <dgm:pt modelId="{3E99EA86-E201-F248-8AA8-5B0CE6582B96}">
      <dgm:prSet custT="1"/>
      <dgm:spPr/>
      <dgm:t>
        <a:bodyPr/>
        <a:lstStyle/>
        <a:p>
          <a:pPr rtl="0"/>
          <a:r>
            <a:rPr lang="en-US" sz="2000" dirty="0" smtClean="0">
              <a:latin typeface="+mj-lt"/>
            </a:rPr>
            <a:t>Total cystectomy may be indicated with this</a:t>
          </a:r>
          <a:endParaRPr lang="en-US" sz="2000" dirty="0">
            <a:latin typeface="+mj-lt"/>
          </a:endParaRPr>
        </a:p>
      </dgm:t>
    </dgm:pt>
    <dgm:pt modelId="{8D1D183C-A379-FC4D-AE42-AAD81C1724A4}" type="parTrans" cxnId="{48620F65-5090-5243-8F27-9710DC3623FD}">
      <dgm:prSet/>
      <dgm:spPr/>
      <dgm:t>
        <a:bodyPr/>
        <a:lstStyle/>
        <a:p>
          <a:endParaRPr lang="en-US"/>
        </a:p>
      </dgm:t>
    </dgm:pt>
    <dgm:pt modelId="{C7F94309-2300-E543-A508-E9C955C8BB16}" type="sibTrans" cxnId="{48620F65-5090-5243-8F27-9710DC3623FD}">
      <dgm:prSet/>
      <dgm:spPr/>
      <dgm:t>
        <a:bodyPr/>
        <a:lstStyle/>
        <a:p>
          <a:endParaRPr lang="en-US"/>
        </a:p>
      </dgm:t>
    </dgm:pt>
    <dgm:pt modelId="{924C81E5-C0A1-2E4C-A8DB-AFD275109303}">
      <dgm:prSet custT="1"/>
      <dgm:spPr/>
      <dgm:t>
        <a:bodyPr/>
        <a:lstStyle/>
        <a:p>
          <a:pPr rtl="0"/>
          <a:r>
            <a:rPr lang="en-US" sz="2000" dirty="0" smtClean="0">
              <a:latin typeface="+mj-lt"/>
            </a:rPr>
            <a:t>Complications</a:t>
          </a:r>
          <a:endParaRPr lang="en-US" sz="2000" dirty="0">
            <a:latin typeface="+mj-lt"/>
          </a:endParaRPr>
        </a:p>
      </dgm:t>
    </dgm:pt>
    <dgm:pt modelId="{A09E765F-30D0-E840-AD68-220820E6AC3D}" type="parTrans" cxnId="{CA17A5C8-DCAA-B345-8A8D-504FE30B7910}">
      <dgm:prSet/>
      <dgm:spPr/>
      <dgm:t>
        <a:bodyPr/>
        <a:lstStyle/>
        <a:p>
          <a:endParaRPr lang="en-US"/>
        </a:p>
      </dgm:t>
    </dgm:pt>
    <dgm:pt modelId="{A25331F4-1869-CE47-B7E4-7064D6C4424A}" type="sibTrans" cxnId="{CA17A5C8-DCAA-B345-8A8D-504FE30B7910}">
      <dgm:prSet/>
      <dgm:spPr/>
      <dgm:t>
        <a:bodyPr/>
        <a:lstStyle/>
        <a:p>
          <a:endParaRPr lang="en-US"/>
        </a:p>
      </dgm:t>
    </dgm:pt>
    <dgm:pt modelId="{0ABD0B25-9576-4EBC-A594-1943755BD407}">
      <dgm:prSet custT="1"/>
      <dgm:spPr/>
      <dgm:t>
        <a:bodyPr/>
        <a:lstStyle/>
        <a:p>
          <a:pPr rtl="0"/>
          <a:r>
            <a:rPr lang="en-US" sz="2000" dirty="0" smtClean="0">
              <a:latin typeface="+mj-lt"/>
            </a:rPr>
            <a:t>Detrusor </a:t>
          </a:r>
          <a:r>
            <a:rPr lang="en-US" sz="2000" dirty="0" err="1" smtClean="0">
              <a:latin typeface="+mj-lt"/>
            </a:rPr>
            <a:t>myectomy</a:t>
          </a:r>
          <a:r>
            <a:rPr lang="en-US" sz="2000" dirty="0" smtClean="0">
              <a:latin typeface="+mj-lt"/>
            </a:rPr>
            <a:t> (auto-augmentation)</a:t>
          </a:r>
          <a:endParaRPr sz="2000" dirty="0">
            <a:latin typeface="+mj-lt"/>
          </a:endParaRPr>
        </a:p>
      </dgm:t>
    </dgm:pt>
    <dgm:pt modelId="{9DE83FCB-D2E9-4193-8107-7DF0228CAD47}" type="parTrans" cxnId="{D177EFF4-EFCC-4E59-A5AD-6178575B61AF}">
      <dgm:prSet/>
      <dgm:spPr/>
    </dgm:pt>
    <dgm:pt modelId="{866A8D7C-1A79-45A9-9AA9-BCC3593EBE9D}" type="sibTrans" cxnId="{D177EFF4-EFCC-4E59-A5AD-6178575B61AF}">
      <dgm:prSet/>
      <dgm:spPr/>
    </dgm:pt>
    <dgm:pt modelId="{84275D29-FBC3-4550-AF4E-70B549C0A0BA}">
      <dgm:prSet custT="1"/>
      <dgm:spPr/>
      <dgm:t>
        <a:bodyPr/>
        <a:lstStyle/>
        <a:p>
          <a:r>
            <a:rPr lang="en-US" sz="2000" dirty="0">
              <a:latin typeface="+mj-lt"/>
            </a:rPr>
            <a:t>Denervation, deafferentation, neurostimulation, neuromodulation</a:t>
          </a:r>
        </a:p>
      </dgm:t>
    </dgm:pt>
    <dgm:pt modelId="{81651155-2FDA-4011-8D6D-EE4213197664}" type="parTrans" cxnId="{96E9ABED-685A-4E4A-A1A6-632290DEAB96}">
      <dgm:prSet/>
      <dgm:spPr/>
      <dgm:t>
        <a:bodyPr/>
        <a:lstStyle/>
        <a:p>
          <a:endParaRPr lang="en-US"/>
        </a:p>
      </dgm:t>
    </dgm:pt>
    <dgm:pt modelId="{D8741C4F-131A-4F90-8862-48529656BD5F}" type="sibTrans" cxnId="{96E9ABED-685A-4E4A-A1A6-632290DEAB96}">
      <dgm:prSet/>
      <dgm:spPr/>
      <dgm:t>
        <a:bodyPr/>
        <a:lstStyle/>
        <a:p>
          <a:endParaRPr lang="en-US"/>
        </a:p>
      </dgm:t>
    </dgm:pt>
    <dgm:pt modelId="{4243E01B-6B4F-4117-B2C3-0567441E062F}">
      <dgm:prSet custT="1"/>
      <dgm:spPr/>
      <dgm:t>
        <a:bodyPr/>
        <a:lstStyle/>
        <a:p>
          <a:endParaRPr lang="en-US" sz="2000" dirty="0">
            <a:latin typeface="+mj-lt"/>
          </a:endParaRPr>
        </a:p>
      </dgm:t>
    </dgm:pt>
    <dgm:pt modelId="{16419967-6CD4-4A98-8DF4-0495C9556AEC}" type="parTrans" cxnId="{CF1C2109-804D-4AD1-A075-182C5A936BE9}">
      <dgm:prSet/>
      <dgm:spPr/>
      <dgm:t>
        <a:bodyPr/>
        <a:lstStyle/>
        <a:p>
          <a:endParaRPr lang="en-US"/>
        </a:p>
      </dgm:t>
    </dgm:pt>
    <dgm:pt modelId="{F616CC00-CEAF-4C38-AE23-6220CC1D580E}" type="sibTrans" cxnId="{CF1C2109-804D-4AD1-A075-182C5A936BE9}">
      <dgm:prSet/>
      <dgm:spPr/>
      <dgm:t>
        <a:bodyPr/>
        <a:lstStyle/>
        <a:p>
          <a:endParaRPr lang="en-US"/>
        </a:p>
      </dgm:t>
    </dgm:pt>
    <dgm:pt modelId="{CB84E740-CBA8-1B4D-A917-03736BFCC582}" type="pres">
      <dgm:prSet presAssocID="{F114EF8D-4168-CA4B-A4A9-155A1C5FFA47}" presName="linear" presStyleCnt="0">
        <dgm:presLayoutVars>
          <dgm:dir/>
          <dgm:animLvl val="lvl"/>
          <dgm:resizeHandles val="exact"/>
        </dgm:presLayoutVars>
      </dgm:prSet>
      <dgm:spPr/>
      <dgm:t>
        <a:bodyPr/>
        <a:lstStyle/>
        <a:p>
          <a:endParaRPr lang="en-US"/>
        </a:p>
      </dgm:t>
    </dgm:pt>
    <dgm:pt modelId="{558FA125-474C-D94E-9661-8B54ADD015D7}" type="pres">
      <dgm:prSet presAssocID="{E643750A-F9CA-B842-BE16-F637E103C7A8}" presName="parentLin" presStyleCnt="0"/>
      <dgm:spPr/>
    </dgm:pt>
    <dgm:pt modelId="{5FF23E6B-35BB-E04A-8936-06EA73A726FD}" type="pres">
      <dgm:prSet presAssocID="{E643750A-F9CA-B842-BE16-F637E103C7A8}" presName="parentLeftMargin" presStyleLbl="node1" presStyleIdx="0" presStyleCnt="2"/>
      <dgm:spPr/>
      <dgm:t>
        <a:bodyPr/>
        <a:lstStyle/>
        <a:p>
          <a:endParaRPr lang="en-US"/>
        </a:p>
      </dgm:t>
    </dgm:pt>
    <dgm:pt modelId="{9E4B6C53-7CE0-2E44-A3B7-E6CC3DCDF243}" type="pres">
      <dgm:prSet presAssocID="{E643750A-F9CA-B842-BE16-F637E103C7A8}" presName="parentText" presStyleLbl="node1" presStyleIdx="0" presStyleCnt="2">
        <dgm:presLayoutVars>
          <dgm:chMax val="0"/>
          <dgm:bulletEnabled val="1"/>
        </dgm:presLayoutVars>
      </dgm:prSet>
      <dgm:spPr/>
      <dgm:t>
        <a:bodyPr/>
        <a:lstStyle/>
        <a:p>
          <a:endParaRPr lang="en-US"/>
        </a:p>
      </dgm:t>
    </dgm:pt>
    <dgm:pt modelId="{8AA206D5-7581-7C44-9B6C-B62501986C28}" type="pres">
      <dgm:prSet presAssocID="{E643750A-F9CA-B842-BE16-F637E103C7A8}" presName="negativeSpace" presStyleCnt="0"/>
      <dgm:spPr/>
    </dgm:pt>
    <dgm:pt modelId="{7970041B-B2D0-B543-A9B3-1807230AF8AE}" type="pres">
      <dgm:prSet presAssocID="{E643750A-F9CA-B842-BE16-F637E103C7A8}" presName="childText" presStyleLbl="conFgAcc1" presStyleIdx="0" presStyleCnt="2">
        <dgm:presLayoutVars>
          <dgm:bulletEnabled val="1"/>
        </dgm:presLayoutVars>
      </dgm:prSet>
      <dgm:spPr/>
      <dgm:t>
        <a:bodyPr/>
        <a:lstStyle/>
        <a:p>
          <a:endParaRPr lang="en-US"/>
        </a:p>
      </dgm:t>
    </dgm:pt>
    <dgm:pt modelId="{4C9C39AD-668F-0A4E-8473-764765E6C8D5}" type="pres">
      <dgm:prSet presAssocID="{46BD5108-BCB5-F247-BE46-44E0C4236FBB}" presName="spaceBetweenRectangles" presStyleCnt="0"/>
      <dgm:spPr/>
    </dgm:pt>
    <dgm:pt modelId="{9945514F-4554-F346-B8A2-6136F8C501EB}" type="pres">
      <dgm:prSet presAssocID="{8D933C61-2343-DD48-BB0E-69FCD29D9B3F}" presName="parentLin" presStyleCnt="0"/>
      <dgm:spPr/>
    </dgm:pt>
    <dgm:pt modelId="{731F2510-6A64-2E47-9F5B-AC0CEA876069}" type="pres">
      <dgm:prSet presAssocID="{8D933C61-2343-DD48-BB0E-69FCD29D9B3F}" presName="parentLeftMargin" presStyleLbl="node1" presStyleIdx="0" presStyleCnt="2"/>
      <dgm:spPr/>
      <dgm:t>
        <a:bodyPr/>
        <a:lstStyle/>
        <a:p>
          <a:endParaRPr lang="en-US"/>
        </a:p>
      </dgm:t>
    </dgm:pt>
    <dgm:pt modelId="{4F71473E-9260-814F-85D6-E2DF0CC83873}" type="pres">
      <dgm:prSet presAssocID="{8D933C61-2343-DD48-BB0E-69FCD29D9B3F}" presName="parentText" presStyleLbl="node1" presStyleIdx="1" presStyleCnt="2">
        <dgm:presLayoutVars>
          <dgm:chMax val="0"/>
          <dgm:bulletEnabled val="1"/>
        </dgm:presLayoutVars>
      </dgm:prSet>
      <dgm:spPr/>
      <dgm:t>
        <a:bodyPr/>
        <a:lstStyle/>
        <a:p>
          <a:endParaRPr lang="en-US"/>
        </a:p>
      </dgm:t>
    </dgm:pt>
    <dgm:pt modelId="{5BCECCCA-3AB8-A645-8620-E8C40879BA5E}" type="pres">
      <dgm:prSet presAssocID="{8D933C61-2343-DD48-BB0E-69FCD29D9B3F}" presName="negativeSpace" presStyleCnt="0"/>
      <dgm:spPr/>
    </dgm:pt>
    <dgm:pt modelId="{5F4907B3-D832-654D-BF41-EE58D780744C}" type="pres">
      <dgm:prSet presAssocID="{8D933C61-2343-DD48-BB0E-69FCD29D9B3F}" presName="childText" presStyleLbl="conFgAcc1" presStyleIdx="1" presStyleCnt="2">
        <dgm:presLayoutVars>
          <dgm:bulletEnabled val="1"/>
        </dgm:presLayoutVars>
      </dgm:prSet>
      <dgm:spPr/>
      <dgm:t>
        <a:bodyPr/>
        <a:lstStyle/>
        <a:p>
          <a:endParaRPr lang="en-US"/>
        </a:p>
      </dgm:t>
    </dgm:pt>
  </dgm:ptLst>
  <dgm:cxnLst>
    <dgm:cxn modelId="{D5C7F26A-35ED-4C8E-A32D-7DC6EFE84F23}" type="presOf" srcId="{4243E01B-6B4F-4117-B2C3-0567441E062F}" destId="{7970041B-B2D0-B543-A9B3-1807230AF8AE}" srcOrd="0" destOrd="4" presId="urn:microsoft.com/office/officeart/2005/8/layout/list1"/>
    <dgm:cxn modelId="{9C509E2C-0A12-4F81-A807-94A298EBE7B5}" type="presOf" srcId="{920EC33B-2515-E048-B489-0B099E8FD8EC}" destId="{5F4907B3-D832-654D-BF41-EE58D780744C}" srcOrd="0" destOrd="0" presId="urn:microsoft.com/office/officeart/2005/8/layout/list1"/>
    <dgm:cxn modelId="{FC85969C-65E4-4BF5-95C8-AD44BC8CE53D}" type="presOf" srcId="{84275D29-FBC3-4550-AF4E-70B549C0A0BA}" destId="{7970041B-B2D0-B543-A9B3-1807230AF8AE}" srcOrd="0" destOrd="3" presId="urn:microsoft.com/office/officeart/2005/8/layout/list1"/>
    <dgm:cxn modelId="{D039E638-98D4-1749-93FC-D1DCB92F2DA2}" srcId="{F114EF8D-4168-CA4B-A4A9-155A1C5FFA47}" destId="{8D933C61-2343-DD48-BB0E-69FCD29D9B3F}" srcOrd="1" destOrd="0" parTransId="{F0E104CB-FC44-F944-B671-7CCD62636735}" sibTransId="{6DAE0F34-6311-7C45-9C5E-F93B36BE0D16}"/>
    <dgm:cxn modelId="{962EE9CD-F76D-4DB7-AA1E-884C933EF98F}" type="presOf" srcId="{3E99EA86-E201-F248-8AA8-5B0CE6582B96}" destId="{5F4907B3-D832-654D-BF41-EE58D780744C}" srcOrd="0" destOrd="1" presId="urn:microsoft.com/office/officeart/2005/8/layout/list1"/>
    <dgm:cxn modelId="{1530281A-8CC5-4DDB-B57A-3CC90F809B96}" type="presOf" srcId="{F114EF8D-4168-CA4B-A4A9-155A1C5FFA47}" destId="{CB84E740-CBA8-1B4D-A917-03736BFCC582}" srcOrd="0" destOrd="0" presId="urn:microsoft.com/office/officeart/2005/8/layout/list1"/>
    <dgm:cxn modelId="{96E9ABED-685A-4E4A-A1A6-632290DEAB96}" srcId="{E643750A-F9CA-B842-BE16-F637E103C7A8}" destId="{84275D29-FBC3-4550-AF4E-70B549C0A0BA}" srcOrd="3" destOrd="0" parTransId="{81651155-2FDA-4011-8D6D-EE4213197664}" sibTransId="{D8741C4F-131A-4F90-8862-48529656BD5F}"/>
    <dgm:cxn modelId="{48620F65-5090-5243-8F27-9710DC3623FD}" srcId="{8D933C61-2343-DD48-BB0E-69FCD29D9B3F}" destId="{3E99EA86-E201-F248-8AA8-5B0CE6582B96}" srcOrd="1" destOrd="0" parTransId="{8D1D183C-A379-FC4D-AE42-AAD81C1724A4}" sibTransId="{C7F94309-2300-E543-A508-E9C955C8BB16}"/>
    <dgm:cxn modelId="{C4E25477-5401-4AFC-A466-6ADC038E35D2}" type="presOf" srcId="{924C81E5-C0A1-2E4C-A8DB-AFD275109303}" destId="{5F4907B3-D832-654D-BF41-EE58D780744C}" srcOrd="0" destOrd="2" presId="urn:microsoft.com/office/officeart/2005/8/layout/list1"/>
    <dgm:cxn modelId="{5C932317-004D-4DD0-9949-6D55A2043B70}" type="presOf" srcId="{38423AA4-1775-724F-8D0F-863F9E33E2E7}" destId="{7970041B-B2D0-B543-A9B3-1807230AF8AE}" srcOrd="0" destOrd="0" presId="urn:microsoft.com/office/officeart/2005/8/layout/list1"/>
    <dgm:cxn modelId="{2D9D6682-5034-ED4C-8ED3-34904E922B6F}" srcId="{E643750A-F9CA-B842-BE16-F637E103C7A8}" destId="{A8FC4A42-3F16-FE42-8B73-ABA3B36BA452}" srcOrd="1" destOrd="0" parTransId="{C3BD05B1-6DCE-1548-B21D-6D1AE1D4F924}" sibTransId="{5C0F5F2F-1E04-C44C-BB50-374F746BA10B}"/>
    <dgm:cxn modelId="{8B25E193-0A77-4926-B801-DC6A0262BA58}" type="presOf" srcId="{0ABD0B25-9576-4EBC-A594-1943755BD407}" destId="{7970041B-B2D0-B543-A9B3-1807230AF8AE}" srcOrd="0" destOrd="2" presId="urn:microsoft.com/office/officeart/2005/8/layout/list1"/>
    <dgm:cxn modelId="{A9481E48-779B-4888-B40B-C1096358C5FD}" type="presOf" srcId="{8D933C61-2343-DD48-BB0E-69FCD29D9B3F}" destId="{4F71473E-9260-814F-85D6-E2DF0CC83873}" srcOrd="1" destOrd="0" presId="urn:microsoft.com/office/officeart/2005/8/layout/list1"/>
    <dgm:cxn modelId="{CA17A5C8-DCAA-B345-8A8D-504FE30B7910}" srcId="{8D933C61-2343-DD48-BB0E-69FCD29D9B3F}" destId="{924C81E5-C0A1-2E4C-A8DB-AFD275109303}" srcOrd="2" destOrd="0" parTransId="{A09E765F-30D0-E840-AD68-220820E6AC3D}" sibTransId="{A25331F4-1869-CE47-B7E4-7064D6C4424A}"/>
    <dgm:cxn modelId="{88E17E22-E31F-5640-9F81-427DC5BE0E35}" srcId="{8D933C61-2343-DD48-BB0E-69FCD29D9B3F}" destId="{920EC33B-2515-E048-B489-0B099E8FD8EC}" srcOrd="0" destOrd="0" parTransId="{420E6BD3-B8D4-4443-89DC-3F6D59961765}" sibTransId="{B44AFA4C-E981-C04B-BDC6-F255A3CE569B}"/>
    <dgm:cxn modelId="{FE1BD12D-072E-B548-8C85-0E3F581C03BF}" srcId="{F114EF8D-4168-CA4B-A4A9-155A1C5FFA47}" destId="{E643750A-F9CA-B842-BE16-F637E103C7A8}" srcOrd="0" destOrd="0" parTransId="{36751D49-DFBF-EA49-AD8B-37A454C7C7A5}" sibTransId="{46BD5108-BCB5-F247-BE46-44E0C4236FBB}"/>
    <dgm:cxn modelId="{8E9233D2-820D-4CD9-AA32-6F27CE83EF6F}" type="presOf" srcId="{8D933C61-2343-DD48-BB0E-69FCD29D9B3F}" destId="{731F2510-6A64-2E47-9F5B-AC0CEA876069}" srcOrd="0" destOrd="0" presId="urn:microsoft.com/office/officeart/2005/8/layout/list1"/>
    <dgm:cxn modelId="{D177EFF4-EFCC-4E59-A5AD-6178575B61AF}" srcId="{E643750A-F9CA-B842-BE16-F637E103C7A8}" destId="{0ABD0B25-9576-4EBC-A594-1943755BD407}" srcOrd="2" destOrd="0" parTransId="{9DE83FCB-D2E9-4193-8107-7DF0228CAD47}" sibTransId="{866A8D7C-1A79-45A9-9AA9-BCC3593EBE9D}"/>
    <dgm:cxn modelId="{CF1C2109-804D-4AD1-A075-182C5A936BE9}" srcId="{E643750A-F9CA-B842-BE16-F637E103C7A8}" destId="{4243E01B-6B4F-4117-B2C3-0567441E062F}" srcOrd="4" destOrd="0" parTransId="{16419967-6CD4-4A98-8DF4-0495C9556AEC}" sibTransId="{F616CC00-CEAF-4C38-AE23-6220CC1D580E}"/>
    <dgm:cxn modelId="{61C6510A-919F-4AF5-8857-197A8CE55306}" type="presOf" srcId="{A8FC4A42-3F16-FE42-8B73-ABA3B36BA452}" destId="{7970041B-B2D0-B543-A9B3-1807230AF8AE}" srcOrd="0" destOrd="1" presId="urn:microsoft.com/office/officeart/2005/8/layout/list1"/>
    <dgm:cxn modelId="{0B8514EB-5657-B74F-9078-B6F91F723C2E}" srcId="{E643750A-F9CA-B842-BE16-F637E103C7A8}" destId="{38423AA4-1775-724F-8D0F-863F9E33E2E7}" srcOrd="0" destOrd="0" parTransId="{713CC6A4-4F7A-B64A-AB8F-419B8BC49C11}" sibTransId="{F1674ABF-C797-3543-8A00-40639F01C6F7}"/>
    <dgm:cxn modelId="{9E68EA14-C08E-4693-88CB-5B1E1DFEEC4C}" type="presOf" srcId="{E643750A-F9CA-B842-BE16-F637E103C7A8}" destId="{5FF23E6B-35BB-E04A-8936-06EA73A726FD}" srcOrd="0" destOrd="0" presId="urn:microsoft.com/office/officeart/2005/8/layout/list1"/>
    <dgm:cxn modelId="{A295BF59-5270-4031-A3C6-BA5EA5288942}" type="presOf" srcId="{E643750A-F9CA-B842-BE16-F637E103C7A8}" destId="{9E4B6C53-7CE0-2E44-A3B7-E6CC3DCDF243}" srcOrd="1" destOrd="0" presId="urn:microsoft.com/office/officeart/2005/8/layout/list1"/>
    <dgm:cxn modelId="{5BE0BB48-690E-4DA8-843F-1B53FDEF6909}" type="presParOf" srcId="{CB84E740-CBA8-1B4D-A917-03736BFCC582}" destId="{558FA125-474C-D94E-9661-8B54ADD015D7}" srcOrd="0" destOrd="0" presId="urn:microsoft.com/office/officeart/2005/8/layout/list1"/>
    <dgm:cxn modelId="{1C54B0B6-9960-44FD-8C8D-D71F0F559170}" type="presParOf" srcId="{558FA125-474C-D94E-9661-8B54ADD015D7}" destId="{5FF23E6B-35BB-E04A-8936-06EA73A726FD}" srcOrd="0" destOrd="0" presId="urn:microsoft.com/office/officeart/2005/8/layout/list1"/>
    <dgm:cxn modelId="{8B660008-E73A-4AEB-9721-C719AFF0FA5D}" type="presParOf" srcId="{558FA125-474C-D94E-9661-8B54ADD015D7}" destId="{9E4B6C53-7CE0-2E44-A3B7-E6CC3DCDF243}" srcOrd="1" destOrd="0" presId="urn:microsoft.com/office/officeart/2005/8/layout/list1"/>
    <dgm:cxn modelId="{BA73BC36-F935-424A-A869-7480396D0CFD}" type="presParOf" srcId="{CB84E740-CBA8-1B4D-A917-03736BFCC582}" destId="{8AA206D5-7581-7C44-9B6C-B62501986C28}" srcOrd="1" destOrd="0" presId="urn:microsoft.com/office/officeart/2005/8/layout/list1"/>
    <dgm:cxn modelId="{EC0E9551-2AB1-4B74-82FB-140C996C6371}" type="presParOf" srcId="{CB84E740-CBA8-1B4D-A917-03736BFCC582}" destId="{7970041B-B2D0-B543-A9B3-1807230AF8AE}" srcOrd="2" destOrd="0" presId="urn:microsoft.com/office/officeart/2005/8/layout/list1"/>
    <dgm:cxn modelId="{BCF35655-7781-4D7B-BCF3-E429E75B91E1}" type="presParOf" srcId="{CB84E740-CBA8-1B4D-A917-03736BFCC582}" destId="{4C9C39AD-668F-0A4E-8473-764765E6C8D5}" srcOrd="3" destOrd="0" presId="urn:microsoft.com/office/officeart/2005/8/layout/list1"/>
    <dgm:cxn modelId="{EACD15EB-23ED-42D6-A672-910FD6922189}" type="presParOf" srcId="{CB84E740-CBA8-1B4D-A917-03736BFCC582}" destId="{9945514F-4554-F346-B8A2-6136F8C501EB}" srcOrd="4" destOrd="0" presId="urn:microsoft.com/office/officeart/2005/8/layout/list1"/>
    <dgm:cxn modelId="{50355057-2451-450D-B369-D5714AACA715}" type="presParOf" srcId="{9945514F-4554-F346-B8A2-6136F8C501EB}" destId="{731F2510-6A64-2E47-9F5B-AC0CEA876069}" srcOrd="0" destOrd="0" presId="urn:microsoft.com/office/officeart/2005/8/layout/list1"/>
    <dgm:cxn modelId="{D2C9629B-CDD0-4B1D-9C64-438B0F687D04}" type="presParOf" srcId="{9945514F-4554-F346-B8A2-6136F8C501EB}" destId="{4F71473E-9260-814F-85D6-E2DF0CC83873}" srcOrd="1" destOrd="0" presId="urn:microsoft.com/office/officeart/2005/8/layout/list1"/>
    <dgm:cxn modelId="{C311C423-66D9-454F-9950-018F4B3E6ABA}" type="presParOf" srcId="{CB84E740-CBA8-1B4D-A917-03736BFCC582}" destId="{5BCECCCA-3AB8-A645-8620-E8C40879BA5E}" srcOrd="5" destOrd="0" presId="urn:microsoft.com/office/officeart/2005/8/layout/list1"/>
    <dgm:cxn modelId="{64BB5353-816E-466C-BDB9-D1ED01B569B4}" type="presParOf" srcId="{CB84E740-CBA8-1B4D-A917-03736BFCC582}" destId="{5F4907B3-D832-654D-BF41-EE58D780744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0041B-B2D0-B543-A9B3-1807230AF8AE}">
      <dsp:nvSpPr>
        <dsp:cNvPr id="0" name=""/>
        <dsp:cNvSpPr/>
      </dsp:nvSpPr>
      <dsp:spPr>
        <a:xfrm>
          <a:off x="0" y="286580"/>
          <a:ext cx="8229600" cy="2381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74904" rIns="638708"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latin typeface="+mj-lt"/>
            </a:rPr>
            <a:t>Implanting ileum into bladder</a:t>
          </a:r>
          <a:endParaRPr lang="en-US" sz="2000" kern="1200" dirty="0">
            <a:latin typeface="+mj-lt"/>
          </a:endParaRPr>
        </a:p>
        <a:p>
          <a:pPr marL="228600" lvl="1" indent="-228600" algn="l" defTabSz="889000" rtl="0">
            <a:lnSpc>
              <a:spcPct val="90000"/>
            </a:lnSpc>
            <a:spcBef>
              <a:spcPct val="0"/>
            </a:spcBef>
            <a:spcAft>
              <a:spcPct val="15000"/>
            </a:spcAft>
            <a:buChar char="••"/>
          </a:pPr>
          <a:r>
            <a:rPr lang="en-US" sz="2000" kern="1200" dirty="0" smtClean="0">
              <a:latin typeface="+mj-lt"/>
            </a:rPr>
            <a:t>Significant morbidity</a:t>
          </a:r>
          <a:endParaRPr sz="2000" kern="1200" dirty="0">
            <a:latin typeface="+mj-lt"/>
          </a:endParaRPr>
        </a:p>
        <a:p>
          <a:pPr marL="228600" lvl="1" indent="-228600" algn="l" defTabSz="889000" rtl="0">
            <a:lnSpc>
              <a:spcPct val="90000"/>
            </a:lnSpc>
            <a:spcBef>
              <a:spcPct val="0"/>
            </a:spcBef>
            <a:spcAft>
              <a:spcPct val="15000"/>
            </a:spcAft>
            <a:buChar char="••"/>
          </a:pPr>
          <a:r>
            <a:rPr lang="en-US" sz="2000" kern="1200" dirty="0" smtClean="0">
              <a:latin typeface="+mj-lt"/>
            </a:rPr>
            <a:t>Detrusor </a:t>
          </a:r>
          <a:r>
            <a:rPr lang="en-US" sz="2000" kern="1200" dirty="0" err="1" smtClean="0">
              <a:latin typeface="+mj-lt"/>
            </a:rPr>
            <a:t>myectomy</a:t>
          </a:r>
          <a:r>
            <a:rPr lang="en-US" sz="2000" kern="1200" dirty="0" smtClean="0">
              <a:latin typeface="+mj-lt"/>
            </a:rPr>
            <a:t> (auto-augmentation)</a:t>
          </a:r>
          <a:endParaRPr sz="2000" kern="1200" dirty="0">
            <a:latin typeface="+mj-lt"/>
          </a:endParaRPr>
        </a:p>
        <a:p>
          <a:pPr marL="228600" lvl="1" indent="-228600" algn="l" defTabSz="889000">
            <a:lnSpc>
              <a:spcPct val="90000"/>
            </a:lnSpc>
            <a:spcBef>
              <a:spcPct val="0"/>
            </a:spcBef>
            <a:spcAft>
              <a:spcPct val="15000"/>
            </a:spcAft>
            <a:buChar char="••"/>
          </a:pPr>
          <a:r>
            <a:rPr lang="en-US" sz="2000" kern="1200" dirty="0">
              <a:latin typeface="+mj-lt"/>
            </a:rPr>
            <a:t>Denervation, deafferentation, neurostimulation, neuromodulation</a:t>
          </a:r>
        </a:p>
        <a:p>
          <a:pPr marL="228600" lvl="1" indent="-228600" algn="l" defTabSz="889000">
            <a:lnSpc>
              <a:spcPct val="90000"/>
            </a:lnSpc>
            <a:spcBef>
              <a:spcPct val="0"/>
            </a:spcBef>
            <a:spcAft>
              <a:spcPct val="15000"/>
            </a:spcAft>
            <a:buChar char="••"/>
          </a:pPr>
          <a:endParaRPr lang="en-US" sz="2000" kern="1200" dirty="0">
            <a:latin typeface="+mj-lt"/>
          </a:endParaRPr>
        </a:p>
      </dsp:txBody>
      <dsp:txXfrm>
        <a:off x="0" y="286580"/>
        <a:ext cx="8229600" cy="2381400"/>
      </dsp:txXfrm>
    </dsp:sp>
    <dsp:sp modelId="{9E4B6C53-7CE0-2E44-A3B7-E6CC3DCDF243}">
      <dsp:nvSpPr>
        <dsp:cNvPr id="0" name=""/>
        <dsp:cNvSpPr/>
      </dsp:nvSpPr>
      <dsp:spPr>
        <a:xfrm>
          <a:off x="411480" y="20900"/>
          <a:ext cx="5760720" cy="531360"/>
        </a:xfrm>
        <a:prstGeom prst="roundRect">
          <a:avLst/>
        </a:prstGeom>
        <a:solidFill>
          <a:schemeClr val="accent1">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rtl="0">
            <a:lnSpc>
              <a:spcPct val="90000"/>
            </a:lnSpc>
            <a:spcBef>
              <a:spcPct val="0"/>
            </a:spcBef>
            <a:spcAft>
              <a:spcPct val="35000"/>
            </a:spcAft>
          </a:pPr>
          <a:r>
            <a:rPr lang="en-US" sz="2000" kern="1200" dirty="0" smtClean="0">
              <a:latin typeface="+mj-lt"/>
            </a:rPr>
            <a:t>Augmentation cystoplasty</a:t>
          </a:r>
          <a:endParaRPr lang="en-US" sz="2000" kern="1200" dirty="0">
            <a:latin typeface="+mj-lt"/>
          </a:endParaRPr>
        </a:p>
      </dsp:txBody>
      <dsp:txXfrm>
        <a:off x="437419" y="46839"/>
        <a:ext cx="5708842" cy="479482"/>
      </dsp:txXfrm>
    </dsp:sp>
    <dsp:sp modelId="{5F4907B3-D832-654D-BF41-EE58D780744C}">
      <dsp:nvSpPr>
        <dsp:cNvPr id="0" name=""/>
        <dsp:cNvSpPr/>
      </dsp:nvSpPr>
      <dsp:spPr>
        <a:xfrm>
          <a:off x="0" y="3030861"/>
          <a:ext cx="8229600" cy="1474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74904" rIns="638708"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latin typeface="+mj-lt"/>
            </a:rPr>
            <a:t>Ileal conduit</a:t>
          </a:r>
          <a:endParaRPr lang="en-US" sz="2000" kern="1200" dirty="0">
            <a:latin typeface="+mj-lt"/>
          </a:endParaRPr>
        </a:p>
        <a:p>
          <a:pPr marL="228600" lvl="1" indent="-228600" algn="l" defTabSz="889000" rtl="0">
            <a:lnSpc>
              <a:spcPct val="90000"/>
            </a:lnSpc>
            <a:spcBef>
              <a:spcPct val="0"/>
            </a:spcBef>
            <a:spcAft>
              <a:spcPct val="15000"/>
            </a:spcAft>
            <a:buChar char="••"/>
          </a:pPr>
          <a:r>
            <a:rPr lang="en-US" sz="2000" kern="1200" dirty="0" smtClean="0">
              <a:latin typeface="+mj-lt"/>
            </a:rPr>
            <a:t>Total cystectomy may be indicated with this</a:t>
          </a:r>
          <a:endParaRPr lang="en-US" sz="2000" kern="1200" dirty="0">
            <a:latin typeface="+mj-lt"/>
          </a:endParaRPr>
        </a:p>
        <a:p>
          <a:pPr marL="228600" lvl="1" indent="-228600" algn="l" defTabSz="889000" rtl="0">
            <a:lnSpc>
              <a:spcPct val="90000"/>
            </a:lnSpc>
            <a:spcBef>
              <a:spcPct val="0"/>
            </a:spcBef>
            <a:spcAft>
              <a:spcPct val="15000"/>
            </a:spcAft>
            <a:buChar char="••"/>
          </a:pPr>
          <a:r>
            <a:rPr lang="en-US" sz="2000" kern="1200" dirty="0" smtClean="0">
              <a:latin typeface="+mj-lt"/>
            </a:rPr>
            <a:t>Complications</a:t>
          </a:r>
          <a:endParaRPr lang="en-US" sz="2000" kern="1200" dirty="0">
            <a:latin typeface="+mj-lt"/>
          </a:endParaRPr>
        </a:p>
      </dsp:txBody>
      <dsp:txXfrm>
        <a:off x="0" y="3030861"/>
        <a:ext cx="8229600" cy="1474200"/>
      </dsp:txXfrm>
    </dsp:sp>
    <dsp:sp modelId="{4F71473E-9260-814F-85D6-E2DF0CC83873}">
      <dsp:nvSpPr>
        <dsp:cNvPr id="0" name=""/>
        <dsp:cNvSpPr/>
      </dsp:nvSpPr>
      <dsp:spPr>
        <a:xfrm>
          <a:off x="411480" y="2765180"/>
          <a:ext cx="5760720" cy="531360"/>
        </a:xfrm>
        <a:prstGeom prst="roundRect">
          <a:avLst/>
        </a:prstGeom>
        <a:solidFill>
          <a:schemeClr val="accent1">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rtl="0">
            <a:lnSpc>
              <a:spcPct val="90000"/>
            </a:lnSpc>
            <a:spcBef>
              <a:spcPct val="0"/>
            </a:spcBef>
            <a:spcAft>
              <a:spcPct val="35000"/>
            </a:spcAft>
          </a:pPr>
          <a:r>
            <a:rPr lang="en-US" sz="2000" kern="1200" dirty="0" smtClean="0">
              <a:latin typeface="+mj-lt"/>
            </a:rPr>
            <a:t>Urinary diversion</a:t>
          </a:r>
          <a:endParaRPr sz="2000" kern="1200" dirty="0">
            <a:latin typeface="+mj-lt"/>
          </a:endParaRPr>
        </a:p>
      </dsp:txBody>
      <dsp:txXfrm>
        <a:off x="437419" y="2791119"/>
        <a:ext cx="570884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B672FD-80AD-400B-B765-50307BF23E5F}" type="datetimeFigureOut">
              <a:rPr lang="en-US" smtClean="0"/>
              <a:pPr/>
              <a:t>6/7/2021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6B2422-1A5A-4410-9C6A-FB606BD2476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09730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261691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47513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80699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74701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a:solidFill>
            <a:srgbClr val="FFFFFF"/>
          </a:solidFill>
          <a:ln/>
        </p:spPr>
      </p:sp>
      <p:sp>
        <p:nvSpPr>
          <p:cNvPr id="16386" name="Rectangle 2"/>
          <p:cNvSpPr>
            <a:spLocks noGrp="1" noChangeArrowheads="1"/>
          </p:cNvSpPr>
          <p:nvPr>
            <p:ph type="body" idx="1"/>
          </p:nvPr>
        </p:nvSpPr>
        <p:spPr>
          <a:ln/>
        </p:spPr>
        <p:txBody>
          <a:bodyPr/>
          <a:lstStyle/>
          <a:p>
            <a:pPr marL="30163" eaLnBrk="1" hangingPunct="1">
              <a:spcBef>
                <a:spcPts val="413"/>
              </a:spcBef>
              <a:defRPr/>
            </a:pPr>
            <a:r>
              <a:rPr lang="en-US" smtClean="0">
                <a:solidFill>
                  <a:srgbClr val="000000"/>
                </a:solidFill>
                <a:latin typeface="Arial Bold" pitchFamily="-84" charset="0"/>
                <a:sym typeface="Arial Bold" pitchFamily="-84" charset="0"/>
              </a:rPr>
              <a:t>[Overview of Voiding Dysfunction, Slides 4-11]</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Treatment plan moves from non-invasive (behavioral), to minimally invasive (electrical stimulation), to highly invasive (surgery).</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First choice of treatment should be least invasive with fewest potential complications.</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Behavioral techniques include toileting assistance, bladder retraining, pelvic muscle rehabilitation, and dietary changes (AHCPR, 1996). </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Behavioral techniques may decrease the frequency of urge incontinence when provided by knowledgeable health care providers, have no reported side effects, and do not limit future treatment options.</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Pharmacologic treatments for urge incontinence and urgency-frequency can include anticholinergic agents, tricyclic antidepressants, antispasmodic agents and antimuscarinic agents.</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Interventional therapies for urgency-frequency include instillation; vaginal and anal external stimulation and InterStim</a:t>
            </a:r>
            <a:r>
              <a:rPr lang="en-US" baseline="30000" smtClean="0">
                <a:solidFill>
                  <a:srgbClr val="000000"/>
                </a:solidFill>
                <a:latin typeface="Arial" pitchFamily="34" charset="0"/>
                <a:cs typeface="Arial" pitchFamily="34" charset="0"/>
                <a:sym typeface="Arial" pitchFamily="34" charset="0"/>
              </a:rPr>
              <a:t>®</a:t>
            </a:r>
            <a:r>
              <a:rPr lang="en-US" smtClean="0">
                <a:solidFill>
                  <a:srgbClr val="000000"/>
                </a:solidFill>
                <a:latin typeface="Arial" pitchFamily="34" charset="0"/>
                <a:cs typeface="Arial" pitchFamily="34" charset="0"/>
                <a:sym typeface="Arial" pitchFamily="34" charset="0"/>
              </a:rPr>
              <a:t> test stimulation.</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Surgery can include: InterStim</a:t>
            </a:r>
            <a:r>
              <a:rPr lang="en-US" baseline="30000" smtClean="0">
                <a:solidFill>
                  <a:srgbClr val="000000"/>
                </a:solidFill>
                <a:latin typeface="Arial" pitchFamily="34" charset="0"/>
                <a:cs typeface="Arial" pitchFamily="34" charset="0"/>
                <a:sym typeface="Arial" pitchFamily="34" charset="0"/>
              </a:rPr>
              <a:t>®</a:t>
            </a:r>
            <a:r>
              <a:rPr lang="en-US" smtClean="0">
                <a:solidFill>
                  <a:srgbClr val="000000"/>
                </a:solidFill>
                <a:latin typeface="Arial" pitchFamily="34" charset="0"/>
                <a:cs typeface="Arial" pitchFamily="34" charset="0"/>
                <a:sym typeface="Arial" pitchFamily="34" charset="0"/>
              </a:rPr>
              <a:t> Therapy (sacral nerve stimulation); augmentation enterocystoplasty or urinary diversion; bladder dennervation.</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NAFC – National Association for Continence (patient advocacy group).</a:t>
            </a:r>
          </a:p>
        </p:txBody>
      </p:sp>
    </p:spTree>
    <p:extLst>
      <p:ext uri="{BB962C8B-B14F-4D97-AF65-F5344CB8AC3E}">
        <p14:creationId xmlns:p14="http://schemas.microsoft.com/office/powerpoint/2010/main" val="194884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9079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1280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a:solidFill>
            <a:srgbClr val="FFFFFF"/>
          </a:solidFill>
          <a:ln/>
        </p:spPr>
      </p:sp>
      <p:sp>
        <p:nvSpPr>
          <p:cNvPr id="16386" name="Rectangle 2"/>
          <p:cNvSpPr>
            <a:spLocks noGrp="1" noChangeArrowheads="1"/>
          </p:cNvSpPr>
          <p:nvPr>
            <p:ph type="body" idx="1"/>
          </p:nvPr>
        </p:nvSpPr>
        <p:spPr>
          <a:ln/>
        </p:spPr>
        <p:txBody>
          <a:bodyPr/>
          <a:lstStyle/>
          <a:p>
            <a:pPr marL="30163" eaLnBrk="1" hangingPunct="1">
              <a:spcBef>
                <a:spcPts val="413"/>
              </a:spcBef>
              <a:defRPr/>
            </a:pPr>
            <a:r>
              <a:rPr lang="en-US" smtClean="0">
                <a:solidFill>
                  <a:srgbClr val="000000"/>
                </a:solidFill>
                <a:latin typeface="Arial Bold" pitchFamily="-84" charset="0"/>
                <a:sym typeface="Arial Bold" pitchFamily="-84" charset="0"/>
              </a:rPr>
              <a:t>[Overview of Voiding Dysfunction, Slides 4-11]</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Treatment plan moves from non-invasive (behavioral), to minimally invasive (electrical stimulation), to highly invasive (surgery).</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First choice of treatment should be least invasive with fewest potential complications.</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Behavioral techniques include toileting assistance, bladder retraining, pelvic muscle rehabilitation, and dietary changes (AHCPR, 1996). </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Behavioral techniques may decrease the frequency of urge incontinence when provided by knowledgeable health care providers, have no reported side effects, and do not limit future treatment options.</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Pharmacologic treatments for urge incontinence and urgency-frequency can include anticholinergic agents, tricyclic antidepressants, antispasmodic agents and antimuscarinic agents.</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Interventional therapies for urgency-frequency include instillation; vaginal and anal external stimulation and InterStim</a:t>
            </a:r>
            <a:r>
              <a:rPr lang="en-US" baseline="30000" smtClean="0">
                <a:solidFill>
                  <a:srgbClr val="000000"/>
                </a:solidFill>
                <a:latin typeface="Arial" pitchFamily="34" charset="0"/>
                <a:cs typeface="Arial" pitchFamily="34" charset="0"/>
                <a:sym typeface="Arial" pitchFamily="34" charset="0"/>
              </a:rPr>
              <a:t>®</a:t>
            </a:r>
            <a:r>
              <a:rPr lang="en-US" smtClean="0">
                <a:solidFill>
                  <a:srgbClr val="000000"/>
                </a:solidFill>
                <a:latin typeface="Arial" pitchFamily="34" charset="0"/>
                <a:cs typeface="Arial" pitchFamily="34" charset="0"/>
                <a:sym typeface="Arial" pitchFamily="34" charset="0"/>
              </a:rPr>
              <a:t> test stimulation.</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Surgery can include: InterStim</a:t>
            </a:r>
            <a:r>
              <a:rPr lang="en-US" baseline="30000" smtClean="0">
                <a:solidFill>
                  <a:srgbClr val="000000"/>
                </a:solidFill>
                <a:latin typeface="Arial" pitchFamily="34" charset="0"/>
                <a:cs typeface="Arial" pitchFamily="34" charset="0"/>
                <a:sym typeface="Arial" pitchFamily="34" charset="0"/>
              </a:rPr>
              <a:t>®</a:t>
            </a:r>
            <a:r>
              <a:rPr lang="en-US" smtClean="0">
                <a:solidFill>
                  <a:srgbClr val="000000"/>
                </a:solidFill>
                <a:latin typeface="Arial" pitchFamily="34" charset="0"/>
                <a:cs typeface="Arial" pitchFamily="34" charset="0"/>
                <a:sym typeface="Arial" pitchFamily="34" charset="0"/>
              </a:rPr>
              <a:t> Therapy (sacral nerve stimulation); augmentation enterocystoplasty or urinary diversion; bladder dennervation.</a:t>
            </a:r>
          </a:p>
          <a:p>
            <a:pPr marL="30163" eaLnBrk="1" hangingPunct="1">
              <a:spcBef>
                <a:spcPts val="413"/>
              </a:spcBef>
              <a:defRPr/>
            </a:pPr>
            <a:r>
              <a:rPr lang="en-US" smtClean="0">
                <a:solidFill>
                  <a:srgbClr val="000000"/>
                </a:solidFill>
                <a:latin typeface="Arial" pitchFamily="34" charset="0"/>
                <a:cs typeface="Arial" pitchFamily="34" charset="0"/>
                <a:sym typeface="Arial" pitchFamily="34" charset="0"/>
              </a:rPr>
              <a:t>NAFC – National Association for Continence (patient advocacy group).</a:t>
            </a:r>
          </a:p>
        </p:txBody>
      </p:sp>
    </p:spTree>
    <p:extLst>
      <p:ext uri="{BB962C8B-B14F-4D97-AF65-F5344CB8AC3E}">
        <p14:creationId xmlns:p14="http://schemas.microsoft.com/office/powerpoint/2010/main" val="4051169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2977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55742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85521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3153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323B335-B418-4F68-AA96-58F28C4BD3A7}" type="slidenum">
              <a:rPr lang="en-US" smtClean="0">
                <a:latin typeface="Arial" pitchFamily="34" charset="0"/>
              </a:rPr>
              <a:pPr/>
              <a:t>18</a:t>
            </a:fld>
            <a:endParaRPr lang="en-US" smtClean="0">
              <a:latin typeface="Arial" pitchFamily="34" charset="0"/>
            </a:endParaRPr>
          </a:p>
        </p:txBody>
      </p:sp>
      <p:sp>
        <p:nvSpPr>
          <p:cNvPr id="67587" name="Rectangle 2"/>
          <p:cNvSpPr>
            <a:spLocks noGrp="1" noRot="1" noChangeAspect="1" noChangeArrowheads="1" noTextEdit="1"/>
          </p:cNvSpPr>
          <p:nvPr>
            <p:ph type="sldImg"/>
          </p:nvPr>
        </p:nvSpPr>
        <p:spPr>
          <a:xfrm>
            <a:off x="1152525" y="692150"/>
            <a:ext cx="4554538" cy="3416300"/>
          </a:xfrm>
          <a:ln/>
        </p:spPr>
      </p:sp>
      <p:sp>
        <p:nvSpPr>
          <p:cNvPr id="67588" name="Rectangle 3"/>
          <p:cNvSpPr>
            <a:spLocks noGrp="1" noChangeArrowheads="1"/>
          </p:cNvSpPr>
          <p:nvPr>
            <p:ph type="body" idx="1"/>
          </p:nvPr>
        </p:nvSpPr>
        <p:spPr>
          <a:xfrm>
            <a:off x="912813" y="4344025"/>
            <a:ext cx="5029200" cy="4114488"/>
          </a:xfrm>
          <a:noFill/>
          <a:ln/>
        </p:spPr>
        <p:txBody>
          <a:bodyPr/>
          <a:lstStyle/>
          <a:p>
            <a:pPr lvl="1" eaLnBrk="1" hangingPunct="1"/>
            <a:r>
              <a:rPr lang="en-US" b="1" smtClean="0">
                <a:latin typeface="Arial" pitchFamily="34" charset="0"/>
              </a:rPr>
              <a:t>Sacral nerve stimulation utilizes an implantable system that stimulates the sacral nerves modulating the neural reflexes that influence the bladder, sphincter and the pelvic floor.  There are specific FDA approved indications for the use of sacral nerve stimulation therapy, such as non-obstructive urinary retention urinary retention and the symptoms of overactive bladder, including urinary urge incontinence and significant symptoms of urgency frequency in patients who have failed or can not tolerate more conservative therapies. </a:t>
            </a:r>
          </a:p>
          <a:p>
            <a:pPr lvl="1" eaLnBrk="1" hangingPunct="1"/>
            <a:endParaRPr lang="en-US" b="1" smtClean="0">
              <a:latin typeface="Arial" pitchFamily="34" charset="0"/>
            </a:endParaRPr>
          </a:p>
        </p:txBody>
      </p:sp>
    </p:spTree>
    <p:extLst>
      <p:ext uri="{BB962C8B-B14F-4D97-AF65-F5344CB8AC3E}">
        <p14:creationId xmlns:p14="http://schemas.microsoft.com/office/powerpoint/2010/main" val="420682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9746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66437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uact=8&amp;ved=2ahUKEwjWlZ2um-LdAhUBI1AKHaWzAKAQjRx6BAgBEAU&amp;url=http://www.tifu2018.com/&amp;psig=AOvVaw3tyDFo717y_GwfUVWNeAai&amp;ust=1538379226447514"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70C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D934AB-4A64-46B3-8548-C08C061474E0}"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934AB-4A64-46B3-8548-C08C061474E0}"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934AB-4A64-46B3-8548-C08C061474E0}"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4230" y="326478"/>
            <a:ext cx="8292570" cy="1143000"/>
          </a:xfrm>
          <a:prstGeom prst="rect">
            <a:avLst/>
          </a:prstGeom>
        </p:spPr>
        <p:txBody>
          <a:bodyPr/>
          <a:lstStyle>
            <a:lvl1pPr>
              <a:lnSpc>
                <a:spcPts val="5300"/>
              </a:lnSpc>
              <a:defRPr>
                <a:solidFill>
                  <a:srgbClr val="00539B"/>
                </a:solidFill>
              </a:defRPr>
            </a:lvl1pPr>
          </a:lstStyle>
          <a:p>
            <a:r>
              <a:rPr lang="en-US" dirty="0" smtClean="0"/>
              <a:t>Click to edit </a:t>
            </a:r>
            <a:br>
              <a:rPr lang="en-US" dirty="0" smtClean="0"/>
            </a:br>
            <a:r>
              <a:rPr lang="en-US" dirty="0" smtClean="0"/>
              <a:t>Master title style</a:t>
            </a:r>
            <a:endParaRPr lang="en-US" dirty="0"/>
          </a:p>
        </p:txBody>
      </p:sp>
      <p:sp>
        <p:nvSpPr>
          <p:cNvPr id="12" name="Content Placeholder 2"/>
          <p:cNvSpPr>
            <a:spLocks noGrp="1"/>
          </p:cNvSpPr>
          <p:nvPr>
            <p:ph idx="1"/>
          </p:nvPr>
        </p:nvSpPr>
        <p:spPr>
          <a:xfrm>
            <a:off x="538609" y="2076977"/>
            <a:ext cx="8292569" cy="3517708"/>
          </a:xfrm>
          <a:prstGeom prst="rect">
            <a:avLst/>
          </a:prstGeom>
        </p:spPr>
        <p:txBody>
          <a:bodyPr/>
          <a:lstStyle>
            <a:lvl1pPr>
              <a:buClr>
                <a:srgbClr val="142CE3"/>
              </a:buClr>
              <a:defRPr>
                <a:solidFill>
                  <a:srgbClr val="00539B"/>
                </a:solidFill>
              </a:defRPr>
            </a:lvl1pPr>
            <a:lvl2pPr>
              <a:buClr>
                <a:srgbClr val="142CE3"/>
              </a:buClr>
              <a:defRPr>
                <a:solidFill>
                  <a:srgbClr val="00539B"/>
                </a:solidFill>
              </a:defRPr>
            </a:lvl2pPr>
            <a:lvl3pPr>
              <a:buClr>
                <a:srgbClr val="142CE3"/>
              </a:buClr>
              <a:defRPr>
                <a:solidFill>
                  <a:srgbClr val="00539B"/>
                </a:solidFill>
              </a:defRPr>
            </a:lvl3pPr>
            <a:lvl4pPr>
              <a:buClr>
                <a:srgbClr val="142CE3"/>
              </a:buClr>
              <a:defRPr>
                <a:solidFill>
                  <a:srgbClr val="00539B"/>
                </a:solidFill>
              </a:defRPr>
            </a:lvl4pPr>
            <a:lvl5pPr>
              <a:buClr>
                <a:srgbClr val="142CE3"/>
              </a:buClr>
              <a:defRPr>
                <a:solidFill>
                  <a:srgbClr val="00539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pic>
        <p:nvPicPr>
          <p:cNvPr id="3074" name="Picture 2" descr="Image result for tabriz university of medical sciences logo">
            <a:hlinkClick r:id="rId2"/>
          </p:cNvPr>
          <p:cNvPicPr>
            <a:picLocks noChangeAspect="1" noChangeArrowheads="1"/>
          </p:cNvPicPr>
          <p:nvPr userDrawn="1"/>
        </p:nvPicPr>
        <p:blipFill>
          <a:blip r:embed="rId3"/>
          <a:srcRect/>
          <a:stretch>
            <a:fillRect/>
          </a:stretch>
        </p:blipFill>
        <p:spPr bwMode="auto">
          <a:xfrm>
            <a:off x="0" y="0"/>
            <a:ext cx="911087" cy="838200"/>
          </a:xfrm>
          <a:prstGeom prst="rect">
            <a:avLst/>
          </a:prstGeom>
          <a:noFill/>
        </p:spPr>
      </p:pic>
    </p:spTree>
    <p:extLst>
      <p:ext uri="{BB962C8B-B14F-4D97-AF65-F5344CB8AC3E}">
        <p14:creationId xmlns:p14="http://schemas.microsoft.com/office/powerpoint/2010/main" val="2845884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48400" y="2438399"/>
            <a:ext cx="24384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a:xfrm>
            <a:off x="2667000" y="6356350"/>
            <a:ext cx="5638800" cy="365125"/>
          </a:xfrm>
        </p:spPr>
        <p:txBody>
          <a:bodyPr/>
          <a:lstStyle>
            <a:lvl1pPr>
              <a:defRPr sz="900"/>
            </a:lvl1pPr>
          </a:lstStyle>
          <a:p>
            <a:r>
              <a:rPr lang="en-US" dirty="0" smtClean="0"/>
              <a:t>Copyright © 2009 </a:t>
            </a:r>
            <a:r>
              <a:rPr lang="en-US" dirty="0" err="1" smtClean="0"/>
              <a:t>Wolters</a:t>
            </a:r>
            <a:r>
              <a:rPr lang="en-US" dirty="0" smtClean="0"/>
              <a:t> </a:t>
            </a:r>
            <a:r>
              <a:rPr lang="en-US" dirty="0" err="1" smtClean="0"/>
              <a:t>Kluwer</a:t>
            </a:r>
            <a:r>
              <a:rPr lang="en-US" dirty="0" smtClean="0"/>
              <a:t>. Published by Lippincott Williams &amp; Wilkins.</a:t>
            </a:r>
            <a:endParaRPr lang="en-US" dirty="0"/>
          </a:p>
        </p:txBody>
      </p:sp>
      <p:sp>
        <p:nvSpPr>
          <p:cNvPr id="7" name="Slide Number Placeholder 6"/>
          <p:cNvSpPr>
            <a:spLocks noGrp="1"/>
          </p:cNvSpPr>
          <p:nvPr>
            <p:ph type="sldNum" sz="quarter" idx="12"/>
          </p:nvPr>
        </p:nvSpPr>
        <p:spPr>
          <a:xfrm>
            <a:off x="8305800" y="6356350"/>
            <a:ext cx="381000" cy="365125"/>
          </a:xfrm>
        </p:spPr>
        <p:txBody>
          <a:bodyPr/>
          <a:lstStyle>
            <a:lvl1pPr>
              <a:defRPr sz="900"/>
            </a:lvl1pPr>
          </a:lstStyle>
          <a:p>
            <a:fld id="{27A13296-8103-46F4-BA41-F532E14F2100}" type="slidenum">
              <a:rPr lang="en-US" smtClean="0"/>
              <a:pPr/>
              <a:t>‹#›</a:t>
            </a:fld>
            <a:endParaRPr lang="en-US" dirty="0"/>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25" y="6324600"/>
            <a:ext cx="1247775" cy="304800"/>
          </a:xfrm>
          <a:prstGeom prst="rect">
            <a:avLst/>
          </a:prstGeom>
        </p:spPr>
      </p:pic>
    </p:spTree>
    <p:extLst>
      <p:ext uri="{BB962C8B-B14F-4D97-AF65-F5344CB8AC3E}">
        <p14:creationId xmlns:p14="http://schemas.microsoft.com/office/powerpoint/2010/main" val="3864235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0A17E7E-AAFC-406D-B080-11D8C1AE5943}" type="slidenum">
              <a:rPr lang="en-US"/>
              <a:pPr>
                <a:defRPr/>
              </a:pPr>
              <a:t>‹#›</a:t>
            </a:fld>
            <a:endParaRPr lang="en-US"/>
          </a:p>
        </p:txBody>
      </p:sp>
    </p:spTree>
    <p:extLst>
      <p:ext uri="{BB962C8B-B14F-4D97-AF65-F5344CB8AC3E}">
        <p14:creationId xmlns:p14="http://schemas.microsoft.com/office/powerpoint/2010/main" val="3201721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D934AB-4A64-46B3-8548-C08C061474E0}"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D934AB-4A64-46B3-8548-C08C061474E0}"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D934AB-4A64-46B3-8548-C08C061474E0}" type="datetimeFigureOut">
              <a:rPr lang="en-US" smtClean="0"/>
              <a:pPr/>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D934AB-4A64-46B3-8548-C08C061474E0}" type="datetimeFigureOut">
              <a:rPr lang="en-US" smtClean="0"/>
              <a:pPr/>
              <a:t>6/7/2021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D934AB-4A64-46B3-8548-C08C061474E0}" type="datetimeFigureOut">
              <a:rPr lang="en-US" smtClean="0"/>
              <a:pPr/>
              <a:t>6/7/2021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934AB-4A64-46B3-8548-C08C061474E0}" type="datetimeFigureOut">
              <a:rPr lang="en-US" smtClean="0"/>
              <a:pPr/>
              <a:t>6/7/2021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934AB-4A64-46B3-8548-C08C061474E0}" type="datetimeFigureOut">
              <a:rPr lang="en-US" smtClean="0"/>
              <a:pPr/>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934AB-4A64-46B3-8548-C08C061474E0}" type="datetimeFigureOut">
              <a:rPr lang="en-US" smtClean="0"/>
              <a:pPr/>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709A1-B34A-4F1D-9191-1CC55FAC284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934AB-4A64-46B3-8548-C08C061474E0}" type="datetimeFigureOut">
              <a:rPr lang="en-US" smtClean="0"/>
              <a:pPr/>
              <a:t>6/7/2021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709A1-B34A-4F1D-9191-1CC55FAC284A}" type="slidenum">
              <a:rPr lang="en-US" smtClean="0"/>
              <a:pPr/>
              <a:t>‹#›</a:t>
            </a:fld>
            <a:endParaRPr lang="en-US"/>
          </a:p>
        </p:txBody>
      </p:sp>
      <p:pic>
        <p:nvPicPr>
          <p:cNvPr id="7" name="image1.png" descr="image1.png"/>
          <p:cNvPicPr>
            <a:picLocks noChangeAspect="1"/>
          </p:cNvPicPr>
          <p:nvPr userDrawn="1"/>
        </p:nvPicPr>
        <p:blipFill>
          <a:blip r:embed="rId16">
            <a:extLst/>
          </a:blip>
          <a:stretch>
            <a:fillRect/>
          </a:stretch>
        </p:blipFill>
        <p:spPr>
          <a:xfrm>
            <a:off x="152400" y="152400"/>
            <a:ext cx="828404" cy="828404"/>
          </a:xfrm>
          <a:prstGeom prst="rect">
            <a:avLst/>
          </a:prstGeom>
          <a:ln w="12700">
            <a:miter lim="400000"/>
          </a:ln>
        </p:spPr>
      </p:pic>
      <p:pic>
        <p:nvPicPr>
          <p:cNvPr id="8" name="Picture 5"/>
          <p:cNvPicPr>
            <a:picLocks noChangeAspect="1" noChangeArrowheads="1"/>
          </p:cNvPicPr>
          <p:nvPr userDrawn="1"/>
        </p:nvPicPr>
        <p:blipFill>
          <a:blip r:embed="rId17" cstate="print"/>
          <a:srcRect/>
          <a:stretch>
            <a:fillRect/>
          </a:stretch>
        </p:blipFill>
        <p:spPr bwMode="auto">
          <a:xfrm>
            <a:off x="8229600" y="0"/>
            <a:ext cx="717062" cy="635577"/>
          </a:xfrm>
          <a:prstGeom prst="rect">
            <a:avLst/>
          </a:prstGeom>
          <a:noFill/>
          <a:ln w="9525">
            <a:noFill/>
            <a:miter lim="800000"/>
            <a:headEnd/>
            <a:tailEnd/>
          </a:ln>
        </p:spPr>
      </p:pic>
      <p:sp>
        <p:nvSpPr>
          <p:cNvPr id="9" name="Rectangle 8"/>
          <p:cNvSpPr/>
          <p:nvPr userDrawn="1"/>
        </p:nvSpPr>
        <p:spPr>
          <a:xfrm>
            <a:off x="7599988" y="533400"/>
            <a:ext cx="1544012" cy="253916"/>
          </a:xfrm>
          <a:prstGeom prst="rect">
            <a:avLst/>
          </a:prstGeom>
        </p:spPr>
        <p:txBody>
          <a:bodyPr wrap="none">
            <a:spAutoFit/>
          </a:bodyPr>
          <a:lstStyle/>
          <a:p>
            <a:r>
              <a:rPr lang="en-US" sz="1050" dirty="0" smtClean="0"/>
              <a:t>Research center for EBM</a:t>
            </a:r>
            <a:endParaRPr lang="en-US" sz="105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6" r:id="rId14"/>
  </p:sldLayoutIdLst>
  <p:txStyles>
    <p:titleStyle>
      <a:lvl1pPr algn="ctr" defTabSz="914400" rtl="0" eaLnBrk="1" latinLnBrk="0" hangingPunct="1">
        <a:spcBef>
          <a:spcPct val="0"/>
        </a:spcBef>
        <a:buNone/>
        <a:defRPr sz="4400"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com/url?sa=i&amp;rct=j&amp;q=&amp;esrc=s&amp;frm=1&amp;source=imgres&amp;cd=&amp;cad=rja&amp;uact=8&amp;ved=2ahUKEwinqYvYw-TdAhWQYlAKHRaWCKoQjRx6BAgBEAU&amp;url=https://portal-en.tbzmed.ac.ir/Page/17/Imam-Reza-Hospital.html&amp;psig=AOvVaw3hnyfaJZWtxi9h3JGcHGmJ&amp;ust=1538458775021652"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journals.lww.com/co-urology/Fulltext/2020/07000/Tibial_nerve_stimulation_in_the_treatment_of.9.aspx" TargetMode="External"/><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txBox="1">
            <a:spLocks noGrp="1"/>
          </p:cNvSpPr>
          <p:nvPr>
            <p:ph type="ctrTitle"/>
          </p:nvPr>
        </p:nvSpPr>
        <p:spPr>
          <a:xfrm>
            <a:off x="381000" y="1143000"/>
            <a:ext cx="8534400" cy="1163286"/>
          </a:xfrm>
          <a:prstGeom prst="rect">
            <a:avLst/>
          </a:prstGeom>
        </p:spPr>
        <p:txBody>
          <a:bodyPr>
            <a:normAutofit fontScale="90000"/>
          </a:bodyPr>
          <a:lstStyle>
            <a:lvl1pPr>
              <a:defRPr b="1">
                <a:solidFill>
                  <a:srgbClr val="0070C0"/>
                </a:solidFill>
              </a:defRPr>
            </a:lvl1pPr>
          </a:lstStyle>
          <a:p>
            <a:r>
              <a:rPr lang="en-US" sz="3600" dirty="0" smtClean="0"/>
              <a:t>Update on Management of Refractory </a:t>
            </a:r>
            <a:r>
              <a:rPr lang="en-US" sz="3600" dirty="0"/>
              <a:t>Overactive  </a:t>
            </a:r>
            <a:r>
              <a:rPr lang="en-US" sz="3600" dirty="0" smtClean="0"/>
              <a:t>bladder:</a:t>
            </a:r>
            <a:r>
              <a:rPr lang="en-US" dirty="0" smtClean="0"/>
              <a:t/>
            </a:r>
            <a:br>
              <a:rPr lang="en-US" dirty="0" smtClean="0"/>
            </a:br>
            <a:r>
              <a:rPr lang="en-US" sz="4900" dirty="0" smtClean="0">
                <a:solidFill>
                  <a:srgbClr val="FF0000"/>
                </a:solidFill>
              </a:rPr>
              <a:t>Nerve stimulation</a:t>
            </a:r>
            <a:endParaRPr lang="en-US" sz="4900" dirty="0">
              <a:solidFill>
                <a:srgbClr val="FF0000"/>
              </a:solidFill>
            </a:endParaRPr>
          </a:p>
        </p:txBody>
      </p:sp>
      <p:sp>
        <p:nvSpPr>
          <p:cNvPr id="287" name="Shape 287"/>
          <p:cNvSpPr txBox="1">
            <a:spLocks noGrp="1"/>
          </p:cNvSpPr>
          <p:nvPr>
            <p:ph type="subTitle" sz="quarter" idx="1"/>
          </p:nvPr>
        </p:nvSpPr>
        <p:spPr>
          <a:xfrm>
            <a:off x="0" y="2639043"/>
            <a:ext cx="6400800" cy="1752600"/>
          </a:xfrm>
          <a:prstGeom prst="rect">
            <a:avLst/>
          </a:prstGeom>
        </p:spPr>
        <p:txBody>
          <a:bodyPr>
            <a:normAutofit fontScale="92500" lnSpcReduction="10000"/>
          </a:bodyPr>
          <a:lstStyle/>
          <a:p>
            <a:r>
              <a:rPr sz="2800" b="1" dirty="0"/>
              <a:t>Sakineh Hajebrahimi, MD</a:t>
            </a:r>
          </a:p>
          <a:p>
            <a:r>
              <a:rPr sz="2800" b="1" dirty="0"/>
              <a:t>Professor of </a:t>
            </a:r>
            <a:r>
              <a:rPr sz="2800" b="1" dirty="0" smtClean="0"/>
              <a:t>Urology</a:t>
            </a:r>
            <a:r>
              <a:rPr lang="en-US" sz="2800" b="1" dirty="0" smtClean="0"/>
              <a:t> &amp; </a:t>
            </a:r>
            <a:r>
              <a:rPr lang="en-US" sz="2800" b="1" dirty="0" err="1" smtClean="0"/>
              <a:t>Neurourology</a:t>
            </a:r>
            <a:r>
              <a:rPr sz="2800" b="1" dirty="0" smtClean="0"/>
              <a:t> </a:t>
            </a:r>
            <a:r>
              <a:rPr sz="2800" b="1" dirty="0"/>
              <a:t>Department, </a:t>
            </a:r>
            <a:r>
              <a:rPr lang="en-US" sz="2800" b="1" dirty="0" smtClean="0"/>
              <a:t>Research center for EBM, </a:t>
            </a:r>
            <a:r>
              <a:rPr sz="2800" b="1" dirty="0" smtClean="0"/>
              <a:t>TUMS</a:t>
            </a:r>
            <a:r>
              <a:rPr sz="2800" b="1" dirty="0"/>
              <a:t>, Tabriz, Iran</a:t>
            </a:r>
          </a:p>
        </p:txBody>
      </p:sp>
      <p:pic>
        <p:nvPicPr>
          <p:cNvPr id="289" name="image5.jpeg" descr="image5.jpeg">
            <a:hlinkClick r:id="rId2"/>
          </p:cNvPr>
          <p:cNvPicPr>
            <a:picLocks noChangeAspect="1"/>
          </p:cNvPicPr>
          <p:nvPr/>
        </p:nvPicPr>
        <p:blipFill>
          <a:blip r:embed="rId3">
            <a:extLst/>
          </a:blip>
          <a:stretch>
            <a:fillRect/>
          </a:stretch>
        </p:blipFill>
        <p:spPr>
          <a:xfrm>
            <a:off x="4800600" y="4724400"/>
            <a:ext cx="4114800" cy="1905000"/>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381000" y="4461510"/>
            <a:ext cx="4192792" cy="238125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609600"/>
            <a:ext cx="4088765" cy="635000"/>
          </a:xfrm>
          <a:prstGeom prst="rect">
            <a:avLst/>
          </a:prstGeom>
        </p:spPr>
        <p:txBody>
          <a:bodyPr vert="horz" wrap="square" lIns="0" tIns="12065" rIns="0" bIns="0" rtlCol="0">
            <a:spAutoFit/>
          </a:bodyPr>
          <a:lstStyle/>
          <a:p>
            <a:pPr marL="12700">
              <a:lnSpc>
                <a:spcPct val="100000"/>
              </a:lnSpc>
              <a:spcBef>
                <a:spcPts val="95"/>
              </a:spcBef>
            </a:pPr>
            <a:r>
              <a:rPr sz="4000" spc="-85" dirty="0">
                <a:solidFill>
                  <a:srgbClr val="002060"/>
                </a:solidFill>
              </a:rPr>
              <a:t>PTNS: SUmiT</a:t>
            </a:r>
            <a:r>
              <a:rPr sz="4000" spc="-555" dirty="0">
                <a:solidFill>
                  <a:srgbClr val="002060"/>
                </a:solidFill>
              </a:rPr>
              <a:t> </a:t>
            </a:r>
            <a:r>
              <a:rPr sz="4000" spc="-135" dirty="0">
                <a:solidFill>
                  <a:srgbClr val="002060"/>
                </a:solidFill>
              </a:rPr>
              <a:t>Trial</a:t>
            </a:r>
            <a:endParaRPr sz="4000" dirty="0">
              <a:solidFill>
                <a:srgbClr val="002060"/>
              </a:solidFill>
            </a:endParaRPr>
          </a:p>
        </p:txBody>
      </p:sp>
      <p:sp>
        <p:nvSpPr>
          <p:cNvPr id="3" name="object 3"/>
          <p:cNvSpPr txBox="1"/>
          <p:nvPr/>
        </p:nvSpPr>
        <p:spPr>
          <a:xfrm>
            <a:off x="459740" y="1546352"/>
            <a:ext cx="7842250" cy="4493538"/>
          </a:xfrm>
          <a:prstGeom prst="rect">
            <a:avLst/>
          </a:prstGeom>
        </p:spPr>
        <p:txBody>
          <a:bodyPr vert="horz" wrap="square" lIns="0" tIns="12700" rIns="0" bIns="0" rtlCol="0">
            <a:spAutoFit/>
          </a:bodyPr>
          <a:lstStyle/>
          <a:p>
            <a:pPr marL="956944" marR="5080" indent="-342900">
              <a:lnSpc>
                <a:spcPct val="100000"/>
              </a:lnSpc>
              <a:spcBef>
                <a:spcPts val="100"/>
              </a:spcBef>
              <a:buClr>
                <a:srgbClr val="D6ECFF"/>
              </a:buClr>
              <a:buSzPct val="95000"/>
              <a:buFont typeface="Wingdings"/>
              <a:buChar char=""/>
              <a:tabLst>
                <a:tab pos="956944" algn="l"/>
                <a:tab pos="957580" algn="l"/>
              </a:tabLst>
            </a:pPr>
            <a:r>
              <a:rPr sz="3000" b="1" i="1" u="heavy" spc="-5" dirty="0">
                <a:solidFill>
                  <a:srgbClr val="0070C0"/>
                </a:solidFill>
                <a:uFill>
                  <a:solidFill>
                    <a:srgbClr val="FFFFFF"/>
                  </a:solidFill>
                </a:uFill>
                <a:cs typeface="Arial"/>
              </a:rPr>
              <a:t>S</a:t>
            </a:r>
            <a:r>
              <a:rPr sz="3000" spc="-5" dirty="0">
                <a:solidFill>
                  <a:srgbClr val="0070C0"/>
                </a:solidFill>
                <a:cs typeface="Arial"/>
              </a:rPr>
              <a:t>tudy </a:t>
            </a:r>
            <a:r>
              <a:rPr sz="3000" dirty="0">
                <a:solidFill>
                  <a:srgbClr val="0070C0"/>
                </a:solidFill>
                <a:cs typeface="Arial"/>
              </a:rPr>
              <a:t>of </a:t>
            </a:r>
            <a:r>
              <a:rPr sz="3000" b="1" i="1" u="heavy" spc="-5" dirty="0">
                <a:solidFill>
                  <a:srgbClr val="0070C0"/>
                </a:solidFill>
                <a:uFill>
                  <a:solidFill>
                    <a:srgbClr val="FFFFFF"/>
                  </a:solidFill>
                </a:uFill>
                <a:cs typeface="Arial"/>
              </a:rPr>
              <a:t>U</a:t>
            </a:r>
            <a:r>
              <a:rPr sz="3000" spc="-5" dirty="0">
                <a:solidFill>
                  <a:srgbClr val="0070C0"/>
                </a:solidFill>
                <a:cs typeface="Arial"/>
              </a:rPr>
              <a:t>rgent PC </a:t>
            </a:r>
            <a:r>
              <a:rPr sz="3000" dirty="0">
                <a:solidFill>
                  <a:srgbClr val="0070C0"/>
                </a:solidFill>
                <a:cs typeface="Arial"/>
              </a:rPr>
              <a:t>vs </a:t>
            </a:r>
            <a:r>
              <a:rPr sz="3000" spc="-5" dirty="0">
                <a:solidFill>
                  <a:srgbClr val="0070C0"/>
                </a:solidFill>
                <a:cs typeface="Arial"/>
              </a:rPr>
              <a:t>Sham  </a:t>
            </a:r>
            <a:r>
              <a:rPr sz="3000" spc="-10" dirty="0">
                <a:solidFill>
                  <a:srgbClr val="0070C0"/>
                </a:solidFill>
                <a:cs typeface="Arial"/>
              </a:rPr>
              <a:t>Effectiveness </a:t>
            </a:r>
            <a:r>
              <a:rPr sz="3000" dirty="0">
                <a:solidFill>
                  <a:srgbClr val="0070C0"/>
                </a:solidFill>
                <a:cs typeface="Arial"/>
              </a:rPr>
              <a:t>of </a:t>
            </a:r>
            <a:r>
              <a:rPr sz="3000" b="1" i="1" u="heavy" spc="-5" dirty="0">
                <a:solidFill>
                  <a:srgbClr val="0070C0"/>
                </a:solidFill>
                <a:uFill>
                  <a:solidFill>
                    <a:srgbClr val="FFFFFF"/>
                  </a:solidFill>
                </a:uFill>
                <a:cs typeface="Arial"/>
              </a:rPr>
              <a:t>T</a:t>
            </a:r>
            <a:r>
              <a:rPr sz="3000" spc="-5" dirty="0">
                <a:solidFill>
                  <a:srgbClr val="0070C0"/>
                </a:solidFill>
                <a:cs typeface="Arial"/>
              </a:rPr>
              <a:t>reatment </a:t>
            </a:r>
            <a:r>
              <a:rPr sz="3000" dirty="0">
                <a:solidFill>
                  <a:srgbClr val="0070C0"/>
                </a:solidFill>
                <a:cs typeface="Arial"/>
              </a:rPr>
              <a:t>of </a:t>
            </a:r>
            <a:r>
              <a:rPr sz="3000" spc="-5" dirty="0">
                <a:solidFill>
                  <a:srgbClr val="0070C0"/>
                </a:solidFill>
                <a:cs typeface="Arial"/>
              </a:rPr>
              <a:t>Overactive  </a:t>
            </a:r>
            <a:r>
              <a:rPr sz="3000" dirty="0">
                <a:solidFill>
                  <a:srgbClr val="0070C0"/>
                </a:solidFill>
                <a:cs typeface="Arial"/>
              </a:rPr>
              <a:t>Bladder</a:t>
            </a:r>
            <a:r>
              <a:rPr sz="3000" spc="-40" dirty="0">
                <a:solidFill>
                  <a:srgbClr val="0070C0"/>
                </a:solidFill>
                <a:cs typeface="Arial"/>
              </a:rPr>
              <a:t> </a:t>
            </a:r>
            <a:r>
              <a:rPr sz="3000" spc="-5" dirty="0">
                <a:solidFill>
                  <a:srgbClr val="0070C0"/>
                </a:solidFill>
                <a:cs typeface="Arial"/>
              </a:rPr>
              <a:t>Symptoms</a:t>
            </a:r>
            <a:endParaRPr sz="3000" dirty="0">
              <a:solidFill>
                <a:srgbClr val="0070C0"/>
              </a:solidFill>
              <a:cs typeface="Arial"/>
            </a:endParaRPr>
          </a:p>
          <a:p>
            <a:pPr marL="956944" marR="1458595" indent="-342900">
              <a:lnSpc>
                <a:spcPct val="100000"/>
              </a:lnSpc>
              <a:spcBef>
                <a:spcPts val="695"/>
              </a:spcBef>
              <a:buClr>
                <a:srgbClr val="D6ECFF"/>
              </a:buClr>
              <a:buSzPct val="95000"/>
              <a:buFont typeface="Wingdings"/>
              <a:buChar char=""/>
              <a:tabLst>
                <a:tab pos="956944" algn="l"/>
                <a:tab pos="957580" algn="l"/>
              </a:tabLst>
            </a:pPr>
            <a:r>
              <a:rPr sz="3000" spc="-5" dirty="0">
                <a:solidFill>
                  <a:srgbClr val="0070C0"/>
                </a:solidFill>
                <a:cs typeface="Arial"/>
              </a:rPr>
              <a:t>Improvement </a:t>
            </a:r>
            <a:r>
              <a:rPr sz="3000" dirty="0">
                <a:solidFill>
                  <a:srgbClr val="0070C0"/>
                </a:solidFill>
                <a:cs typeface="Arial"/>
              </a:rPr>
              <a:t>in global</a:t>
            </a:r>
            <a:r>
              <a:rPr sz="3000" spc="-55" dirty="0">
                <a:solidFill>
                  <a:srgbClr val="0070C0"/>
                </a:solidFill>
                <a:cs typeface="Arial"/>
              </a:rPr>
              <a:t> </a:t>
            </a:r>
            <a:r>
              <a:rPr sz="3000" spc="-5" dirty="0">
                <a:solidFill>
                  <a:srgbClr val="0070C0"/>
                </a:solidFill>
                <a:cs typeface="Arial"/>
              </a:rPr>
              <a:t>response  assessment</a:t>
            </a:r>
            <a:r>
              <a:rPr sz="3000" spc="-20" dirty="0">
                <a:solidFill>
                  <a:srgbClr val="0070C0"/>
                </a:solidFill>
                <a:cs typeface="Arial"/>
              </a:rPr>
              <a:t> </a:t>
            </a:r>
            <a:r>
              <a:rPr sz="3000" spc="-5" dirty="0">
                <a:solidFill>
                  <a:srgbClr val="0070C0"/>
                </a:solidFill>
                <a:cs typeface="Arial"/>
              </a:rPr>
              <a:t>(GRA)</a:t>
            </a:r>
            <a:endParaRPr sz="3000" dirty="0">
              <a:solidFill>
                <a:srgbClr val="0070C0"/>
              </a:solidFill>
              <a:cs typeface="Arial"/>
            </a:endParaRPr>
          </a:p>
          <a:p>
            <a:pPr marL="1285240" lvl="1" indent="-285115">
              <a:lnSpc>
                <a:spcPct val="100000"/>
              </a:lnSpc>
              <a:spcBef>
                <a:spcPts val="640"/>
              </a:spcBef>
              <a:buClr>
                <a:srgbClr val="EA157A"/>
              </a:buClr>
              <a:buSzPct val="90384"/>
              <a:buFont typeface="Wingdings"/>
              <a:buChar char=""/>
              <a:tabLst>
                <a:tab pos="1284605" algn="l"/>
                <a:tab pos="1285240" algn="l"/>
              </a:tabLst>
            </a:pPr>
            <a:r>
              <a:rPr sz="2600" dirty="0">
                <a:solidFill>
                  <a:srgbClr val="C00000"/>
                </a:solidFill>
                <a:cs typeface="Arial"/>
              </a:rPr>
              <a:t>PTNS vs </a:t>
            </a:r>
            <a:r>
              <a:rPr sz="2600" spc="5" dirty="0">
                <a:solidFill>
                  <a:srgbClr val="C00000"/>
                </a:solidFill>
                <a:cs typeface="Arial"/>
              </a:rPr>
              <a:t>sham: </a:t>
            </a:r>
            <a:r>
              <a:rPr sz="2600" dirty="0">
                <a:solidFill>
                  <a:srgbClr val="C00000"/>
                </a:solidFill>
                <a:cs typeface="Arial"/>
              </a:rPr>
              <a:t>58.3 vs</a:t>
            </a:r>
            <a:r>
              <a:rPr sz="2600" spc="-70" dirty="0">
                <a:solidFill>
                  <a:srgbClr val="C00000"/>
                </a:solidFill>
                <a:cs typeface="Arial"/>
              </a:rPr>
              <a:t> </a:t>
            </a:r>
            <a:r>
              <a:rPr sz="2600" spc="5" dirty="0">
                <a:solidFill>
                  <a:srgbClr val="C00000"/>
                </a:solidFill>
                <a:cs typeface="Arial"/>
              </a:rPr>
              <a:t>21.9%</a:t>
            </a:r>
            <a:endParaRPr sz="2600" dirty="0">
              <a:solidFill>
                <a:srgbClr val="C00000"/>
              </a:solidFill>
              <a:cs typeface="Arial"/>
            </a:endParaRPr>
          </a:p>
          <a:p>
            <a:pPr marL="957580" indent="-343535">
              <a:lnSpc>
                <a:spcPct val="100000"/>
              </a:lnSpc>
              <a:spcBef>
                <a:spcPts val="690"/>
              </a:spcBef>
              <a:buClr>
                <a:srgbClr val="D6ECFF"/>
              </a:buClr>
              <a:buSzPct val="95000"/>
              <a:buFont typeface="Wingdings"/>
              <a:buChar char=""/>
              <a:tabLst>
                <a:tab pos="956944" algn="l"/>
                <a:tab pos="957580" algn="l"/>
              </a:tabLst>
            </a:pPr>
            <a:r>
              <a:rPr sz="3000" dirty="0">
                <a:solidFill>
                  <a:srgbClr val="0070C0"/>
                </a:solidFill>
                <a:cs typeface="Arial"/>
              </a:rPr>
              <a:t>Response at </a:t>
            </a:r>
            <a:r>
              <a:rPr sz="3000" spc="-5" dirty="0">
                <a:solidFill>
                  <a:srgbClr val="C00000"/>
                </a:solidFill>
                <a:cs typeface="Arial"/>
              </a:rPr>
              <a:t>12 </a:t>
            </a:r>
            <a:r>
              <a:rPr sz="3000" dirty="0">
                <a:solidFill>
                  <a:srgbClr val="C00000"/>
                </a:solidFill>
                <a:cs typeface="Arial"/>
              </a:rPr>
              <a:t>weeks</a:t>
            </a:r>
            <a:r>
              <a:rPr sz="3000" dirty="0">
                <a:solidFill>
                  <a:srgbClr val="0070C0"/>
                </a:solidFill>
                <a:cs typeface="Arial"/>
              </a:rPr>
              <a:t>, </a:t>
            </a:r>
            <a:r>
              <a:rPr sz="3000" spc="-5" dirty="0">
                <a:solidFill>
                  <a:srgbClr val="0070C0"/>
                </a:solidFill>
                <a:cs typeface="Arial"/>
              </a:rPr>
              <a:t>not at 6</a:t>
            </a:r>
            <a:r>
              <a:rPr sz="3000" spc="-90" dirty="0">
                <a:solidFill>
                  <a:srgbClr val="0070C0"/>
                </a:solidFill>
                <a:cs typeface="Arial"/>
              </a:rPr>
              <a:t> </a:t>
            </a:r>
            <a:r>
              <a:rPr sz="3000" dirty="0">
                <a:solidFill>
                  <a:srgbClr val="0070C0"/>
                </a:solidFill>
                <a:cs typeface="Arial"/>
              </a:rPr>
              <a:t>weeks</a:t>
            </a:r>
          </a:p>
          <a:p>
            <a:pPr marL="956944" marR="11430" indent="-342900">
              <a:lnSpc>
                <a:spcPct val="100000"/>
              </a:lnSpc>
              <a:spcBef>
                <a:spcPts val="695"/>
              </a:spcBef>
              <a:buClr>
                <a:srgbClr val="D6ECFF"/>
              </a:buClr>
              <a:buSzPct val="95000"/>
              <a:buFont typeface="Wingdings"/>
              <a:buChar char=""/>
              <a:tabLst>
                <a:tab pos="956944" algn="l"/>
                <a:tab pos="957580" algn="l"/>
              </a:tabLst>
            </a:pPr>
            <a:r>
              <a:rPr sz="3000" spc="-5" dirty="0">
                <a:solidFill>
                  <a:srgbClr val="0070C0"/>
                </a:solidFill>
                <a:cs typeface="Arial"/>
              </a:rPr>
              <a:t>Improved QOL, </a:t>
            </a:r>
            <a:r>
              <a:rPr sz="3000" spc="-25" dirty="0">
                <a:solidFill>
                  <a:srgbClr val="0070C0"/>
                </a:solidFill>
                <a:cs typeface="Arial"/>
              </a:rPr>
              <a:t>frequency, </a:t>
            </a:r>
            <a:r>
              <a:rPr sz="3000" spc="-30" dirty="0">
                <a:solidFill>
                  <a:srgbClr val="0070C0"/>
                </a:solidFill>
                <a:cs typeface="Arial"/>
              </a:rPr>
              <a:t>urgency, </a:t>
            </a:r>
            <a:r>
              <a:rPr sz="3000" dirty="0">
                <a:solidFill>
                  <a:srgbClr val="0070C0"/>
                </a:solidFill>
                <a:cs typeface="Arial"/>
              </a:rPr>
              <a:t>UUI,  </a:t>
            </a:r>
            <a:r>
              <a:rPr sz="3000" spc="-5" dirty="0">
                <a:solidFill>
                  <a:srgbClr val="0070C0"/>
                </a:solidFill>
                <a:cs typeface="Arial"/>
              </a:rPr>
              <a:t>nocturia</a:t>
            </a:r>
            <a:endParaRPr sz="3000" dirty="0">
              <a:solidFill>
                <a:srgbClr val="0070C0"/>
              </a:solidFill>
              <a:cs typeface="Arial"/>
            </a:endParaRPr>
          </a:p>
          <a:p>
            <a:pPr marL="12700">
              <a:lnSpc>
                <a:spcPct val="100000"/>
              </a:lnSpc>
              <a:spcBef>
                <a:spcPts val="1989"/>
              </a:spcBef>
            </a:pPr>
            <a:r>
              <a:rPr sz="1600" spc="-5" dirty="0">
                <a:solidFill>
                  <a:srgbClr val="002060"/>
                </a:solidFill>
                <a:latin typeface="Times New Roman"/>
                <a:cs typeface="Times New Roman"/>
              </a:rPr>
              <a:t>Peters KM, et al.: J Urol</a:t>
            </a:r>
            <a:r>
              <a:rPr sz="1600" spc="80" dirty="0">
                <a:solidFill>
                  <a:srgbClr val="002060"/>
                </a:solidFill>
                <a:latin typeface="Times New Roman"/>
                <a:cs typeface="Times New Roman"/>
              </a:rPr>
              <a:t> </a:t>
            </a:r>
            <a:r>
              <a:rPr sz="1600" dirty="0">
                <a:solidFill>
                  <a:srgbClr val="002060"/>
                </a:solidFill>
                <a:latin typeface="Times New Roman"/>
                <a:cs typeface="Times New Roman"/>
              </a:rPr>
              <a:t>2010;183(4):1438-43</a:t>
            </a:r>
            <a:r>
              <a:rPr sz="1600" dirty="0">
                <a:solidFill>
                  <a:srgbClr val="FFFFFF"/>
                </a:solidFill>
                <a:latin typeface="Times New Roman"/>
                <a:cs typeface="Times New Roman"/>
              </a:rPr>
              <a:t>.</a:t>
            </a:r>
            <a:endParaRPr sz="1600" dirty="0">
              <a:latin typeface="Times New Roman"/>
              <a:cs typeface="Times New Roman"/>
            </a:endParaRPr>
          </a:p>
        </p:txBody>
      </p:sp>
      <p:pic>
        <p:nvPicPr>
          <p:cNvPr id="4" name="Picture 3"/>
          <p:cNvPicPr>
            <a:picLocks noChangeAspect="1"/>
          </p:cNvPicPr>
          <p:nvPr/>
        </p:nvPicPr>
        <p:blipFill>
          <a:blip r:embed="rId3"/>
          <a:stretch>
            <a:fillRect/>
          </a:stretch>
        </p:blipFill>
        <p:spPr>
          <a:xfrm>
            <a:off x="6096000" y="5105399"/>
            <a:ext cx="2895599" cy="1728651"/>
          </a:xfrm>
          <a:prstGeom prst="rect">
            <a:avLst/>
          </a:prstGeom>
        </p:spPr>
      </p:pic>
    </p:spTree>
    <p:extLst>
      <p:ext uri="{BB962C8B-B14F-4D97-AF65-F5344CB8AC3E}">
        <p14:creationId xmlns:p14="http://schemas.microsoft.com/office/powerpoint/2010/main" val="18546892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7487" y="685800"/>
            <a:ext cx="2204720" cy="635000"/>
          </a:xfrm>
          <a:prstGeom prst="rect">
            <a:avLst/>
          </a:prstGeom>
        </p:spPr>
        <p:txBody>
          <a:bodyPr vert="horz" wrap="square" lIns="0" tIns="12065" rIns="0" bIns="0" rtlCol="0">
            <a:spAutoFit/>
          </a:bodyPr>
          <a:lstStyle/>
          <a:p>
            <a:pPr marL="12700">
              <a:lnSpc>
                <a:spcPct val="100000"/>
              </a:lnSpc>
              <a:spcBef>
                <a:spcPts val="95"/>
              </a:spcBef>
            </a:pPr>
            <a:r>
              <a:rPr sz="4000" spc="-85" dirty="0"/>
              <a:t>OrBIT</a:t>
            </a:r>
            <a:r>
              <a:rPr sz="4000" spc="-345" dirty="0"/>
              <a:t> </a:t>
            </a:r>
            <a:r>
              <a:rPr sz="4000" spc="-85" dirty="0"/>
              <a:t>trial</a:t>
            </a:r>
            <a:endParaRPr sz="4000" dirty="0"/>
          </a:p>
        </p:txBody>
      </p:sp>
      <p:sp>
        <p:nvSpPr>
          <p:cNvPr id="3" name="object 3"/>
          <p:cNvSpPr txBox="1"/>
          <p:nvPr/>
        </p:nvSpPr>
        <p:spPr>
          <a:xfrm>
            <a:off x="1036319" y="1718310"/>
            <a:ext cx="7019925" cy="3637915"/>
          </a:xfrm>
          <a:prstGeom prst="rect">
            <a:avLst/>
          </a:prstGeom>
        </p:spPr>
        <p:txBody>
          <a:bodyPr vert="horz" wrap="square" lIns="0" tIns="100965" rIns="0" bIns="0" rtlCol="0">
            <a:spAutoFit/>
          </a:bodyPr>
          <a:lstStyle/>
          <a:p>
            <a:pPr marL="381000" indent="-342900">
              <a:lnSpc>
                <a:spcPct val="100000"/>
              </a:lnSpc>
              <a:spcBef>
                <a:spcPts val="795"/>
              </a:spcBef>
              <a:buClr>
                <a:srgbClr val="D6ECFF"/>
              </a:buClr>
              <a:buSzPct val="95000"/>
              <a:buFont typeface="Wingdings"/>
              <a:buChar char=""/>
              <a:tabLst>
                <a:tab pos="380365" algn="l"/>
                <a:tab pos="381000" algn="l"/>
              </a:tabLst>
            </a:pPr>
            <a:r>
              <a:rPr sz="3000" b="1" i="1" u="heavy" spc="-5" dirty="0">
                <a:solidFill>
                  <a:srgbClr val="0070C0"/>
                </a:solidFill>
                <a:uFill>
                  <a:solidFill>
                    <a:srgbClr val="FFFFFF"/>
                  </a:solidFill>
                </a:uFill>
                <a:latin typeface="Arial"/>
                <a:cs typeface="Arial"/>
              </a:rPr>
              <a:t>O</a:t>
            </a:r>
            <a:r>
              <a:rPr sz="3000" spc="-5" dirty="0">
                <a:solidFill>
                  <a:srgbClr val="0070C0"/>
                </a:solidFill>
                <a:latin typeface="Arial"/>
                <a:cs typeface="Arial"/>
              </a:rPr>
              <a:t>veractive </a:t>
            </a:r>
            <a:r>
              <a:rPr sz="3000" b="1" i="1" u="heavy" spc="-5" dirty="0">
                <a:solidFill>
                  <a:srgbClr val="0070C0"/>
                </a:solidFill>
                <a:uFill>
                  <a:solidFill>
                    <a:srgbClr val="FFFFFF"/>
                  </a:solidFill>
                </a:uFill>
                <a:latin typeface="Arial"/>
                <a:cs typeface="Arial"/>
              </a:rPr>
              <a:t>B</a:t>
            </a:r>
            <a:r>
              <a:rPr sz="3000" spc="-5" dirty="0">
                <a:solidFill>
                  <a:srgbClr val="0070C0"/>
                </a:solidFill>
                <a:latin typeface="Arial"/>
                <a:cs typeface="Arial"/>
              </a:rPr>
              <a:t>ladder </a:t>
            </a:r>
            <a:r>
              <a:rPr sz="3000" b="1" i="1" u="heavy" spc="-5" dirty="0">
                <a:solidFill>
                  <a:srgbClr val="0070C0"/>
                </a:solidFill>
                <a:uFill>
                  <a:solidFill>
                    <a:srgbClr val="FFFFFF"/>
                  </a:solidFill>
                </a:uFill>
                <a:latin typeface="Arial"/>
                <a:cs typeface="Arial"/>
              </a:rPr>
              <a:t>I</a:t>
            </a:r>
            <a:r>
              <a:rPr sz="3000" spc="-5" dirty="0">
                <a:solidFill>
                  <a:srgbClr val="0070C0"/>
                </a:solidFill>
                <a:latin typeface="Arial"/>
                <a:cs typeface="Arial"/>
              </a:rPr>
              <a:t>nnovative</a:t>
            </a:r>
            <a:r>
              <a:rPr sz="3000" spc="-15" dirty="0">
                <a:solidFill>
                  <a:srgbClr val="0070C0"/>
                </a:solidFill>
                <a:latin typeface="Arial"/>
                <a:cs typeface="Arial"/>
              </a:rPr>
              <a:t> </a:t>
            </a:r>
            <a:r>
              <a:rPr sz="3000" b="1" i="1" u="heavy" spc="-5" dirty="0">
                <a:solidFill>
                  <a:srgbClr val="0070C0"/>
                </a:solidFill>
                <a:uFill>
                  <a:solidFill>
                    <a:srgbClr val="FFFFFF"/>
                  </a:solidFill>
                </a:uFill>
                <a:latin typeface="Arial"/>
                <a:cs typeface="Arial"/>
              </a:rPr>
              <a:t>T</a:t>
            </a:r>
            <a:r>
              <a:rPr sz="3000" spc="-5" dirty="0">
                <a:solidFill>
                  <a:srgbClr val="0070C0"/>
                </a:solidFill>
                <a:latin typeface="Arial"/>
                <a:cs typeface="Arial"/>
              </a:rPr>
              <a:t>herapy</a:t>
            </a:r>
            <a:endParaRPr sz="3000" dirty="0">
              <a:solidFill>
                <a:srgbClr val="0070C0"/>
              </a:solidFill>
              <a:latin typeface="Arial"/>
              <a:cs typeface="Arial"/>
            </a:endParaRPr>
          </a:p>
          <a:p>
            <a:pPr marL="381000" indent="-342900">
              <a:lnSpc>
                <a:spcPct val="100000"/>
              </a:lnSpc>
              <a:spcBef>
                <a:spcPts val="695"/>
              </a:spcBef>
              <a:buClr>
                <a:srgbClr val="D6ECFF"/>
              </a:buClr>
              <a:buSzPct val="95000"/>
              <a:buFont typeface="Wingdings"/>
              <a:buChar char=""/>
              <a:tabLst>
                <a:tab pos="380365" algn="l"/>
                <a:tab pos="381000" algn="l"/>
              </a:tabLst>
            </a:pPr>
            <a:r>
              <a:rPr sz="3000" dirty="0">
                <a:solidFill>
                  <a:srgbClr val="0070C0"/>
                </a:solidFill>
                <a:latin typeface="Arial"/>
                <a:cs typeface="Arial"/>
              </a:rPr>
              <a:t>PTNS </a:t>
            </a:r>
            <a:r>
              <a:rPr sz="3000" spc="-5" dirty="0">
                <a:solidFill>
                  <a:srgbClr val="0070C0"/>
                </a:solidFill>
                <a:latin typeface="Arial"/>
                <a:cs typeface="Arial"/>
              </a:rPr>
              <a:t>versus</a:t>
            </a:r>
            <a:r>
              <a:rPr sz="3000" spc="-15" dirty="0">
                <a:solidFill>
                  <a:srgbClr val="0070C0"/>
                </a:solidFill>
                <a:latin typeface="Arial"/>
                <a:cs typeface="Arial"/>
              </a:rPr>
              <a:t> </a:t>
            </a:r>
            <a:r>
              <a:rPr sz="3000" spc="-5" dirty="0">
                <a:solidFill>
                  <a:srgbClr val="C00000"/>
                </a:solidFill>
                <a:latin typeface="Arial"/>
                <a:cs typeface="Arial"/>
              </a:rPr>
              <a:t>tolterodine</a:t>
            </a:r>
            <a:r>
              <a:rPr sz="3000" spc="-7" baseline="25000" dirty="0">
                <a:solidFill>
                  <a:srgbClr val="0070C0"/>
                </a:solidFill>
                <a:latin typeface="Arial"/>
                <a:cs typeface="Arial"/>
              </a:rPr>
              <a:t>1</a:t>
            </a:r>
            <a:endParaRPr sz="3000" baseline="25000" dirty="0">
              <a:solidFill>
                <a:srgbClr val="0070C0"/>
              </a:solidFill>
              <a:latin typeface="Arial"/>
              <a:cs typeface="Arial"/>
            </a:endParaRPr>
          </a:p>
          <a:p>
            <a:pPr marL="381000" indent="-342900">
              <a:lnSpc>
                <a:spcPct val="100000"/>
              </a:lnSpc>
              <a:spcBef>
                <a:spcPts val="710"/>
              </a:spcBef>
              <a:buClr>
                <a:srgbClr val="D6ECFF"/>
              </a:buClr>
              <a:buSzPct val="95000"/>
              <a:buFont typeface="Wingdings"/>
              <a:buChar char=""/>
              <a:tabLst>
                <a:tab pos="380365" algn="l"/>
                <a:tab pos="381000" algn="l"/>
              </a:tabLst>
            </a:pPr>
            <a:r>
              <a:rPr sz="3000" spc="-5" dirty="0">
                <a:solidFill>
                  <a:srgbClr val="0070C0"/>
                </a:solidFill>
                <a:latin typeface="Arial"/>
                <a:cs typeface="Arial"/>
              </a:rPr>
              <a:t>Improvement per</a:t>
            </a:r>
            <a:r>
              <a:rPr sz="3000" spc="-10" dirty="0">
                <a:solidFill>
                  <a:srgbClr val="0070C0"/>
                </a:solidFill>
                <a:latin typeface="Arial"/>
                <a:cs typeface="Arial"/>
              </a:rPr>
              <a:t> </a:t>
            </a:r>
            <a:r>
              <a:rPr sz="3000" spc="-5" dirty="0">
                <a:solidFill>
                  <a:srgbClr val="0070C0"/>
                </a:solidFill>
                <a:latin typeface="Arial"/>
                <a:cs typeface="Arial"/>
              </a:rPr>
              <a:t>GRA:</a:t>
            </a:r>
            <a:endParaRPr sz="3000" dirty="0">
              <a:solidFill>
                <a:srgbClr val="0070C0"/>
              </a:solidFill>
              <a:latin typeface="Arial"/>
              <a:cs typeface="Arial"/>
            </a:endParaRPr>
          </a:p>
          <a:p>
            <a:pPr marL="708660" lvl="1" indent="-285115">
              <a:lnSpc>
                <a:spcPct val="100000"/>
              </a:lnSpc>
              <a:spcBef>
                <a:spcPts val="625"/>
              </a:spcBef>
              <a:buClr>
                <a:srgbClr val="EA157A"/>
              </a:buClr>
              <a:buSzPct val="90384"/>
              <a:buFont typeface="Wingdings"/>
              <a:buChar char=""/>
              <a:tabLst>
                <a:tab pos="708025" algn="l"/>
                <a:tab pos="708660" algn="l"/>
              </a:tabLst>
            </a:pPr>
            <a:r>
              <a:rPr sz="2600" dirty="0">
                <a:solidFill>
                  <a:srgbClr val="C00000"/>
                </a:solidFill>
                <a:latin typeface="Arial"/>
                <a:cs typeface="Arial"/>
              </a:rPr>
              <a:t>79.5% vs</a:t>
            </a:r>
            <a:r>
              <a:rPr sz="2600" spc="-20" dirty="0">
                <a:solidFill>
                  <a:srgbClr val="C00000"/>
                </a:solidFill>
                <a:latin typeface="Arial"/>
                <a:cs typeface="Arial"/>
              </a:rPr>
              <a:t> </a:t>
            </a:r>
            <a:r>
              <a:rPr sz="2600" spc="5" dirty="0">
                <a:solidFill>
                  <a:srgbClr val="C00000"/>
                </a:solidFill>
                <a:latin typeface="Arial"/>
                <a:cs typeface="Arial"/>
              </a:rPr>
              <a:t>54.8%</a:t>
            </a:r>
            <a:endParaRPr sz="2600" dirty="0">
              <a:solidFill>
                <a:srgbClr val="C00000"/>
              </a:solidFill>
              <a:latin typeface="Arial"/>
              <a:cs typeface="Arial"/>
            </a:endParaRPr>
          </a:p>
          <a:p>
            <a:pPr marL="381000" indent="-342900">
              <a:lnSpc>
                <a:spcPct val="100000"/>
              </a:lnSpc>
              <a:spcBef>
                <a:spcPts val="695"/>
              </a:spcBef>
              <a:buClr>
                <a:srgbClr val="D6ECFF"/>
              </a:buClr>
              <a:buSzPct val="95000"/>
              <a:buFont typeface="Wingdings"/>
              <a:buChar char=""/>
              <a:tabLst>
                <a:tab pos="380365" algn="l"/>
                <a:tab pos="381000" algn="l"/>
              </a:tabLst>
            </a:pPr>
            <a:r>
              <a:rPr sz="3000" dirty="0">
                <a:solidFill>
                  <a:srgbClr val="0070C0"/>
                </a:solidFill>
                <a:latin typeface="Arial"/>
                <a:cs typeface="Arial"/>
              </a:rPr>
              <a:t>PTNS vs </a:t>
            </a:r>
            <a:r>
              <a:rPr sz="3000" dirty="0">
                <a:solidFill>
                  <a:schemeClr val="accent4">
                    <a:lumMod val="75000"/>
                  </a:schemeClr>
                </a:solidFill>
                <a:latin typeface="Arial"/>
                <a:cs typeface="Arial"/>
              </a:rPr>
              <a:t>solifenacin</a:t>
            </a:r>
            <a:r>
              <a:rPr sz="3000" dirty="0">
                <a:solidFill>
                  <a:srgbClr val="0070C0"/>
                </a:solidFill>
                <a:latin typeface="Arial"/>
                <a:cs typeface="Arial"/>
              </a:rPr>
              <a:t> </a:t>
            </a:r>
            <a:r>
              <a:rPr sz="3000" spc="-5" dirty="0">
                <a:solidFill>
                  <a:srgbClr val="0070C0"/>
                </a:solidFill>
                <a:latin typeface="Arial"/>
                <a:cs typeface="Arial"/>
              </a:rPr>
              <a:t>with cross</a:t>
            </a:r>
            <a:r>
              <a:rPr sz="3000" spc="-85" dirty="0">
                <a:solidFill>
                  <a:srgbClr val="0070C0"/>
                </a:solidFill>
                <a:latin typeface="Arial"/>
                <a:cs typeface="Arial"/>
              </a:rPr>
              <a:t> </a:t>
            </a:r>
            <a:r>
              <a:rPr sz="3000" spc="-5" dirty="0">
                <a:solidFill>
                  <a:srgbClr val="0070C0"/>
                </a:solidFill>
                <a:latin typeface="Arial"/>
                <a:cs typeface="Arial"/>
              </a:rPr>
              <a:t>over</a:t>
            </a:r>
            <a:r>
              <a:rPr sz="3000" spc="-7" baseline="25000" dirty="0">
                <a:solidFill>
                  <a:srgbClr val="0070C0"/>
                </a:solidFill>
                <a:latin typeface="Arial"/>
                <a:cs typeface="Arial"/>
              </a:rPr>
              <a:t>2</a:t>
            </a:r>
            <a:endParaRPr sz="3000" baseline="25000" dirty="0">
              <a:solidFill>
                <a:srgbClr val="0070C0"/>
              </a:solidFill>
              <a:latin typeface="Arial"/>
              <a:cs typeface="Arial"/>
            </a:endParaRPr>
          </a:p>
          <a:p>
            <a:pPr marL="708660" lvl="1" indent="-285115">
              <a:lnSpc>
                <a:spcPct val="100000"/>
              </a:lnSpc>
              <a:spcBef>
                <a:spcPts val="640"/>
              </a:spcBef>
              <a:buClr>
                <a:srgbClr val="EA157A"/>
              </a:buClr>
              <a:buSzPct val="90384"/>
              <a:buFont typeface="Wingdings"/>
              <a:buChar char=""/>
              <a:tabLst>
                <a:tab pos="708025" algn="l"/>
                <a:tab pos="708660" algn="l"/>
              </a:tabLst>
            </a:pPr>
            <a:r>
              <a:rPr sz="2600" dirty="0">
                <a:solidFill>
                  <a:srgbClr val="0070C0"/>
                </a:solidFill>
                <a:latin typeface="Arial"/>
                <a:cs typeface="Arial"/>
              </a:rPr>
              <a:t>Bladder specific</a:t>
            </a:r>
            <a:r>
              <a:rPr sz="2600" spc="-35" dirty="0">
                <a:solidFill>
                  <a:srgbClr val="0070C0"/>
                </a:solidFill>
                <a:latin typeface="Arial"/>
                <a:cs typeface="Arial"/>
              </a:rPr>
              <a:t> </a:t>
            </a:r>
            <a:r>
              <a:rPr sz="2600" spc="5" dirty="0">
                <a:solidFill>
                  <a:srgbClr val="0070C0"/>
                </a:solidFill>
                <a:latin typeface="Arial"/>
                <a:cs typeface="Arial"/>
              </a:rPr>
              <a:t>assessment</a:t>
            </a:r>
            <a:endParaRPr sz="2600" dirty="0">
              <a:solidFill>
                <a:srgbClr val="0070C0"/>
              </a:solidFill>
              <a:latin typeface="Arial"/>
              <a:cs typeface="Arial"/>
            </a:endParaRPr>
          </a:p>
          <a:p>
            <a:pPr marL="708660" lvl="1" indent="-285115">
              <a:lnSpc>
                <a:spcPct val="100000"/>
              </a:lnSpc>
              <a:spcBef>
                <a:spcPts val="620"/>
              </a:spcBef>
              <a:buClr>
                <a:srgbClr val="EA157A"/>
              </a:buClr>
              <a:buSzPct val="90384"/>
              <a:buFont typeface="Wingdings"/>
              <a:buChar char=""/>
              <a:tabLst>
                <a:tab pos="708025" algn="l"/>
                <a:tab pos="708660" algn="l"/>
              </a:tabLst>
            </a:pPr>
            <a:r>
              <a:rPr sz="2600" dirty="0">
                <a:solidFill>
                  <a:schemeClr val="accent4">
                    <a:lumMod val="75000"/>
                  </a:schemeClr>
                </a:solidFill>
                <a:latin typeface="Arial"/>
                <a:cs typeface="Arial"/>
              </a:rPr>
              <a:t>Both groups </a:t>
            </a:r>
            <a:r>
              <a:rPr sz="2600" spc="5" dirty="0">
                <a:solidFill>
                  <a:schemeClr val="accent4">
                    <a:lumMod val="75000"/>
                  </a:schemeClr>
                </a:solidFill>
                <a:latin typeface="Arial"/>
                <a:cs typeface="Arial"/>
              </a:rPr>
              <a:t>showed</a:t>
            </a:r>
            <a:r>
              <a:rPr sz="2600" spc="-30" dirty="0">
                <a:solidFill>
                  <a:schemeClr val="accent4">
                    <a:lumMod val="75000"/>
                  </a:schemeClr>
                </a:solidFill>
                <a:latin typeface="Arial"/>
                <a:cs typeface="Arial"/>
              </a:rPr>
              <a:t> </a:t>
            </a:r>
            <a:r>
              <a:rPr sz="2600" dirty="0">
                <a:solidFill>
                  <a:schemeClr val="accent4">
                    <a:lumMod val="75000"/>
                  </a:schemeClr>
                </a:solidFill>
                <a:latin typeface="Arial"/>
                <a:cs typeface="Arial"/>
              </a:rPr>
              <a:t>improvement</a:t>
            </a:r>
          </a:p>
        </p:txBody>
      </p:sp>
      <p:sp>
        <p:nvSpPr>
          <p:cNvPr id="4" name="object 4"/>
          <p:cNvSpPr txBox="1"/>
          <p:nvPr/>
        </p:nvSpPr>
        <p:spPr>
          <a:xfrm>
            <a:off x="358140" y="5969000"/>
            <a:ext cx="6668134" cy="574040"/>
          </a:xfrm>
          <a:prstGeom prst="rect">
            <a:avLst/>
          </a:prstGeom>
        </p:spPr>
        <p:txBody>
          <a:bodyPr vert="horz" wrap="square" lIns="0" tIns="12700" rIns="0" bIns="0" rtlCol="0">
            <a:spAutoFit/>
          </a:bodyPr>
          <a:lstStyle/>
          <a:p>
            <a:pPr marL="38100">
              <a:lnSpc>
                <a:spcPct val="100000"/>
              </a:lnSpc>
              <a:spcBef>
                <a:spcPts val="100"/>
              </a:spcBef>
            </a:pPr>
            <a:r>
              <a:rPr sz="1800" baseline="25462" dirty="0">
                <a:solidFill>
                  <a:srgbClr val="FFFFFF"/>
                </a:solidFill>
                <a:latin typeface="Times New Roman"/>
                <a:cs typeface="Times New Roman"/>
              </a:rPr>
              <a:t>1</a:t>
            </a:r>
            <a:r>
              <a:rPr sz="1800" dirty="0">
                <a:solidFill>
                  <a:srgbClr val="FFFFFF"/>
                </a:solidFill>
                <a:latin typeface="Times New Roman"/>
                <a:cs typeface="Times New Roman"/>
              </a:rPr>
              <a:t>Peters </a:t>
            </a:r>
            <a:r>
              <a:rPr sz="1800" spc="-5" dirty="0">
                <a:solidFill>
                  <a:srgbClr val="FFFFFF"/>
                </a:solidFill>
                <a:latin typeface="Times New Roman"/>
                <a:cs typeface="Times New Roman"/>
              </a:rPr>
              <a:t>KM, </a:t>
            </a:r>
            <a:r>
              <a:rPr sz="1800" dirty="0">
                <a:solidFill>
                  <a:srgbClr val="FFFFFF"/>
                </a:solidFill>
                <a:latin typeface="Times New Roman"/>
                <a:cs typeface="Times New Roman"/>
              </a:rPr>
              <a:t>et al.: </a:t>
            </a:r>
            <a:r>
              <a:rPr sz="1800" spc="-5" dirty="0">
                <a:solidFill>
                  <a:srgbClr val="FFFFFF"/>
                </a:solidFill>
                <a:latin typeface="Times New Roman"/>
                <a:cs typeface="Times New Roman"/>
              </a:rPr>
              <a:t>J Urol</a:t>
            </a:r>
            <a:r>
              <a:rPr sz="1800" spc="-25" dirty="0">
                <a:solidFill>
                  <a:srgbClr val="FFFFFF"/>
                </a:solidFill>
                <a:latin typeface="Times New Roman"/>
                <a:cs typeface="Times New Roman"/>
              </a:rPr>
              <a:t> </a:t>
            </a:r>
            <a:r>
              <a:rPr sz="1800" dirty="0">
                <a:solidFill>
                  <a:srgbClr val="FFFFFF"/>
                </a:solidFill>
                <a:latin typeface="Times New Roman"/>
                <a:cs typeface="Times New Roman"/>
              </a:rPr>
              <a:t>2009;182(3):1055-61.</a:t>
            </a:r>
            <a:endParaRPr sz="1800" dirty="0">
              <a:latin typeface="Times New Roman"/>
              <a:cs typeface="Times New Roman"/>
            </a:endParaRPr>
          </a:p>
          <a:p>
            <a:pPr marL="38100">
              <a:lnSpc>
                <a:spcPct val="100000"/>
              </a:lnSpc>
            </a:pPr>
            <a:r>
              <a:rPr sz="1800" spc="-15" baseline="25462" dirty="0">
                <a:solidFill>
                  <a:srgbClr val="FFFFFF"/>
                </a:solidFill>
                <a:latin typeface="Times New Roman"/>
                <a:cs typeface="Times New Roman"/>
              </a:rPr>
              <a:t>2</a:t>
            </a:r>
            <a:r>
              <a:rPr sz="1800" spc="-10" dirty="0">
                <a:solidFill>
                  <a:srgbClr val="FFFFFF"/>
                </a:solidFill>
                <a:latin typeface="Times New Roman"/>
                <a:cs typeface="Times New Roman"/>
              </a:rPr>
              <a:t>Veccioli-Scaldazza </a:t>
            </a:r>
            <a:r>
              <a:rPr sz="1800" dirty="0">
                <a:solidFill>
                  <a:srgbClr val="FFFFFF"/>
                </a:solidFill>
                <a:latin typeface="Times New Roman"/>
                <a:cs typeface="Times New Roman"/>
              </a:rPr>
              <a:t>C, et al.: Gyneocol </a:t>
            </a:r>
            <a:r>
              <a:rPr sz="1800" spc="-5" dirty="0">
                <a:solidFill>
                  <a:srgbClr val="FFFFFF"/>
                </a:solidFill>
                <a:latin typeface="Times New Roman"/>
                <a:cs typeface="Times New Roman"/>
              </a:rPr>
              <a:t>Obstet Invest</a:t>
            </a:r>
            <a:r>
              <a:rPr sz="1800" spc="-105" dirty="0">
                <a:solidFill>
                  <a:srgbClr val="FFFFFF"/>
                </a:solidFill>
                <a:latin typeface="Times New Roman"/>
                <a:cs typeface="Times New Roman"/>
              </a:rPr>
              <a:t> </a:t>
            </a:r>
            <a:r>
              <a:rPr sz="1800" dirty="0">
                <a:solidFill>
                  <a:srgbClr val="FFFFFF"/>
                </a:solidFill>
                <a:latin typeface="Times New Roman"/>
                <a:cs typeface="Times New Roman"/>
              </a:rPr>
              <a:t>2013;75(4):230-4.</a:t>
            </a:r>
            <a:endParaRPr sz="1800" dirty="0">
              <a:latin typeface="Times New Roman"/>
              <a:cs typeface="Times New Roman"/>
            </a:endParaRPr>
          </a:p>
        </p:txBody>
      </p:sp>
    </p:spTree>
    <p:extLst>
      <p:ext uri="{BB962C8B-B14F-4D97-AF65-F5344CB8AC3E}">
        <p14:creationId xmlns:p14="http://schemas.microsoft.com/office/powerpoint/2010/main" val="89992415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686054"/>
            <a:ext cx="4204335" cy="635000"/>
          </a:xfrm>
          <a:prstGeom prst="rect">
            <a:avLst/>
          </a:prstGeom>
        </p:spPr>
        <p:txBody>
          <a:bodyPr vert="horz" wrap="square" lIns="0" tIns="12065" rIns="0" bIns="0" rtlCol="0">
            <a:spAutoFit/>
          </a:bodyPr>
          <a:lstStyle/>
          <a:p>
            <a:pPr marL="12700">
              <a:lnSpc>
                <a:spcPct val="100000"/>
              </a:lnSpc>
              <a:spcBef>
                <a:spcPts val="95"/>
              </a:spcBef>
            </a:pPr>
            <a:r>
              <a:rPr sz="4000" spc="-80" dirty="0"/>
              <a:t>STEP </a:t>
            </a:r>
            <a:r>
              <a:rPr sz="4000" spc="-85" dirty="0"/>
              <a:t>Study</a:t>
            </a:r>
            <a:r>
              <a:rPr sz="4000" spc="-484" dirty="0"/>
              <a:t> </a:t>
            </a:r>
            <a:r>
              <a:rPr sz="4000" spc="-85" dirty="0"/>
              <a:t>results</a:t>
            </a:r>
            <a:endParaRPr sz="4000" dirty="0"/>
          </a:p>
        </p:txBody>
      </p:sp>
      <p:sp>
        <p:nvSpPr>
          <p:cNvPr id="3" name="object 3"/>
          <p:cNvSpPr txBox="1"/>
          <p:nvPr/>
        </p:nvSpPr>
        <p:spPr>
          <a:xfrm>
            <a:off x="1112519" y="2003552"/>
            <a:ext cx="6986270" cy="2965450"/>
          </a:xfrm>
          <a:prstGeom prst="rect">
            <a:avLst/>
          </a:prstGeom>
        </p:spPr>
        <p:txBody>
          <a:bodyPr vert="horz" wrap="square" lIns="0" tIns="12700" rIns="0" bIns="0" rtlCol="0">
            <a:spAutoFit/>
          </a:bodyPr>
          <a:lstStyle/>
          <a:p>
            <a:pPr marL="381000" marR="1009650" indent="-342900">
              <a:lnSpc>
                <a:spcPct val="100000"/>
              </a:lnSpc>
              <a:spcBef>
                <a:spcPts val="100"/>
              </a:spcBef>
              <a:buClr>
                <a:srgbClr val="D6ECFF"/>
              </a:buClr>
              <a:buSzPct val="95000"/>
              <a:buFont typeface="Wingdings"/>
              <a:buChar char=""/>
              <a:tabLst>
                <a:tab pos="380365" algn="l"/>
                <a:tab pos="381000" algn="l"/>
              </a:tabLst>
            </a:pPr>
            <a:r>
              <a:rPr sz="3000" dirty="0">
                <a:solidFill>
                  <a:srgbClr val="0070C0"/>
                </a:solidFill>
                <a:latin typeface="Arial"/>
                <a:cs typeface="Arial"/>
              </a:rPr>
              <a:t>At </a:t>
            </a:r>
            <a:r>
              <a:rPr sz="3000" spc="-5" dirty="0">
                <a:solidFill>
                  <a:srgbClr val="0070C0"/>
                </a:solidFill>
                <a:latin typeface="Arial"/>
                <a:cs typeface="Arial"/>
              </a:rPr>
              <a:t>36 months 77% had sustained  moderate/marked</a:t>
            </a:r>
            <a:r>
              <a:rPr sz="3000" spc="-25" dirty="0">
                <a:solidFill>
                  <a:srgbClr val="0070C0"/>
                </a:solidFill>
                <a:latin typeface="Arial"/>
                <a:cs typeface="Arial"/>
              </a:rPr>
              <a:t> </a:t>
            </a:r>
            <a:r>
              <a:rPr sz="3000" spc="-5" dirty="0">
                <a:solidFill>
                  <a:srgbClr val="0070C0"/>
                </a:solidFill>
                <a:latin typeface="Arial"/>
                <a:cs typeface="Arial"/>
              </a:rPr>
              <a:t>improvement</a:t>
            </a:r>
            <a:r>
              <a:rPr sz="3000" spc="-7" baseline="25000" dirty="0">
                <a:solidFill>
                  <a:srgbClr val="0070C0"/>
                </a:solidFill>
                <a:latin typeface="Arial"/>
                <a:cs typeface="Arial"/>
              </a:rPr>
              <a:t>1</a:t>
            </a:r>
            <a:endParaRPr sz="3000" baseline="25000" dirty="0">
              <a:solidFill>
                <a:srgbClr val="0070C0"/>
              </a:solidFill>
              <a:latin typeface="Arial"/>
              <a:cs typeface="Arial"/>
            </a:endParaRPr>
          </a:p>
          <a:p>
            <a:pPr marL="708660" lvl="1" indent="-285115">
              <a:lnSpc>
                <a:spcPct val="100000"/>
              </a:lnSpc>
              <a:spcBef>
                <a:spcPts val="640"/>
              </a:spcBef>
              <a:buClr>
                <a:srgbClr val="EA157A"/>
              </a:buClr>
              <a:buSzPct val="90384"/>
              <a:buFont typeface="Wingdings"/>
              <a:buChar char=""/>
              <a:tabLst>
                <a:tab pos="708025" algn="l"/>
                <a:tab pos="708660" algn="l"/>
              </a:tabLst>
            </a:pPr>
            <a:r>
              <a:rPr sz="2600" spc="-5" dirty="0">
                <a:solidFill>
                  <a:srgbClr val="0070C0"/>
                </a:solidFill>
                <a:latin typeface="Arial"/>
                <a:cs typeface="Arial"/>
              </a:rPr>
              <a:t>All </a:t>
            </a:r>
            <a:r>
              <a:rPr sz="2600" dirty="0">
                <a:solidFill>
                  <a:srgbClr val="0070C0"/>
                </a:solidFill>
                <a:latin typeface="Arial"/>
                <a:cs typeface="Arial"/>
              </a:rPr>
              <a:t>domains</a:t>
            </a:r>
            <a:r>
              <a:rPr sz="2600" spc="-30" dirty="0">
                <a:solidFill>
                  <a:srgbClr val="0070C0"/>
                </a:solidFill>
                <a:latin typeface="Arial"/>
                <a:cs typeface="Arial"/>
              </a:rPr>
              <a:t> </a:t>
            </a:r>
            <a:r>
              <a:rPr sz="2600" dirty="0">
                <a:solidFill>
                  <a:srgbClr val="0070C0"/>
                </a:solidFill>
                <a:latin typeface="Arial"/>
                <a:cs typeface="Arial"/>
              </a:rPr>
              <a:t>tested</a:t>
            </a:r>
          </a:p>
          <a:p>
            <a:pPr marL="381000" marR="1666875" indent="-342900">
              <a:lnSpc>
                <a:spcPct val="100000"/>
              </a:lnSpc>
              <a:spcBef>
                <a:spcPts val="680"/>
              </a:spcBef>
              <a:buClr>
                <a:srgbClr val="D6ECFF"/>
              </a:buClr>
              <a:buSzPct val="95000"/>
              <a:buFont typeface="Wingdings"/>
              <a:buChar char=""/>
              <a:tabLst>
                <a:tab pos="380365" algn="l"/>
                <a:tab pos="381000" algn="l"/>
              </a:tabLst>
            </a:pPr>
            <a:r>
              <a:rPr sz="3000" spc="-5" dirty="0">
                <a:solidFill>
                  <a:srgbClr val="0070C0"/>
                </a:solidFill>
                <a:latin typeface="Arial"/>
                <a:cs typeface="Arial"/>
              </a:rPr>
              <a:t>Over 36 months, average 1.1  treatments/month</a:t>
            </a:r>
            <a:endParaRPr sz="3000" dirty="0">
              <a:solidFill>
                <a:srgbClr val="0070C0"/>
              </a:solidFill>
              <a:latin typeface="Arial"/>
              <a:cs typeface="Arial"/>
            </a:endParaRPr>
          </a:p>
          <a:p>
            <a:pPr marL="381000" indent="-342900">
              <a:lnSpc>
                <a:spcPct val="100000"/>
              </a:lnSpc>
              <a:spcBef>
                <a:spcPts val="705"/>
              </a:spcBef>
              <a:buClr>
                <a:srgbClr val="D6ECFF"/>
              </a:buClr>
              <a:buSzPct val="95000"/>
              <a:buFont typeface="Wingdings"/>
              <a:buChar char=""/>
              <a:tabLst>
                <a:tab pos="380365" algn="l"/>
                <a:tab pos="381000" algn="l"/>
              </a:tabLst>
            </a:pPr>
            <a:r>
              <a:rPr sz="3000" spc="-5" dirty="0">
                <a:solidFill>
                  <a:srgbClr val="0070C0"/>
                </a:solidFill>
                <a:latin typeface="Arial"/>
                <a:cs typeface="Arial"/>
              </a:rPr>
              <a:t>OrBIT phase 2 </a:t>
            </a:r>
            <a:r>
              <a:rPr sz="3000" dirty="0">
                <a:solidFill>
                  <a:srgbClr val="0070C0"/>
                </a:solidFill>
                <a:latin typeface="Arial"/>
                <a:cs typeface="Arial"/>
              </a:rPr>
              <a:t>similar </a:t>
            </a:r>
            <a:r>
              <a:rPr sz="3000" spc="-5" dirty="0">
                <a:solidFill>
                  <a:srgbClr val="0070C0"/>
                </a:solidFill>
                <a:latin typeface="Arial"/>
                <a:cs typeface="Arial"/>
              </a:rPr>
              <a:t>carryover</a:t>
            </a:r>
            <a:r>
              <a:rPr sz="3000" spc="-90" dirty="0">
                <a:solidFill>
                  <a:srgbClr val="0070C0"/>
                </a:solidFill>
                <a:latin typeface="Arial"/>
                <a:cs typeface="Arial"/>
              </a:rPr>
              <a:t> </a:t>
            </a:r>
            <a:r>
              <a:rPr sz="3000" spc="-5" dirty="0">
                <a:solidFill>
                  <a:srgbClr val="0070C0"/>
                </a:solidFill>
                <a:latin typeface="Arial"/>
                <a:cs typeface="Arial"/>
              </a:rPr>
              <a:t>noted</a:t>
            </a:r>
            <a:r>
              <a:rPr sz="3000" spc="-7" baseline="25000" dirty="0">
                <a:solidFill>
                  <a:srgbClr val="0070C0"/>
                </a:solidFill>
                <a:latin typeface="Arial"/>
                <a:cs typeface="Arial"/>
              </a:rPr>
              <a:t>2</a:t>
            </a:r>
            <a:endParaRPr sz="3000" baseline="25000" dirty="0">
              <a:solidFill>
                <a:srgbClr val="0070C0"/>
              </a:solidFill>
              <a:latin typeface="Arial"/>
              <a:cs typeface="Arial"/>
            </a:endParaRPr>
          </a:p>
        </p:txBody>
      </p:sp>
      <p:sp>
        <p:nvSpPr>
          <p:cNvPr id="4" name="object 4"/>
          <p:cNvSpPr txBox="1"/>
          <p:nvPr/>
        </p:nvSpPr>
        <p:spPr>
          <a:xfrm>
            <a:off x="434340" y="5969000"/>
            <a:ext cx="4909185" cy="574040"/>
          </a:xfrm>
          <a:prstGeom prst="rect">
            <a:avLst/>
          </a:prstGeom>
        </p:spPr>
        <p:txBody>
          <a:bodyPr vert="horz" wrap="square" lIns="0" tIns="12700" rIns="0" bIns="0" rtlCol="0">
            <a:spAutoFit/>
          </a:bodyPr>
          <a:lstStyle/>
          <a:p>
            <a:pPr marL="38100">
              <a:lnSpc>
                <a:spcPct val="100000"/>
              </a:lnSpc>
              <a:spcBef>
                <a:spcPts val="100"/>
              </a:spcBef>
            </a:pPr>
            <a:r>
              <a:rPr sz="1800" baseline="25462" dirty="0">
                <a:solidFill>
                  <a:srgbClr val="FFFFFF"/>
                </a:solidFill>
                <a:latin typeface="Times New Roman"/>
                <a:cs typeface="Times New Roman"/>
              </a:rPr>
              <a:t>1</a:t>
            </a:r>
            <a:r>
              <a:rPr sz="1800" dirty="0">
                <a:solidFill>
                  <a:srgbClr val="FFFFFF"/>
                </a:solidFill>
                <a:latin typeface="Times New Roman"/>
                <a:cs typeface="Times New Roman"/>
              </a:rPr>
              <a:t>Peters </a:t>
            </a:r>
            <a:r>
              <a:rPr sz="1800" spc="-5" dirty="0">
                <a:solidFill>
                  <a:srgbClr val="FFFFFF"/>
                </a:solidFill>
                <a:latin typeface="Times New Roman"/>
                <a:cs typeface="Times New Roman"/>
              </a:rPr>
              <a:t>KM, </a:t>
            </a:r>
            <a:r>
              <a:rPr sz="1800" dirty="0">
                <a:solidFill>
                  <a:srgbClr val="FFFFFF"/>
                </a:solidFill>
                <a:latin typeface="Times New Roman"/>
                <a:cs typeface="Times New Roman"/>
              </a:rPr>
              <a:t>et al.: </a:t>
            </a:r>
            <a:r>
              <a:rPr sz="1800" spc="-5" dirty="0">
                <a:solidFill>
                  <a:srgbClr val="FFFFFF"/>
                </a:solidFill>
                <a:latin typeface="Times New Roman"/>
                <a:cs typeface="Times New Roman"/>
              </a:rPr>
              <a:t>J</a:t>
            </a:r>
            <a:r>
              <a:rPr sz="1800" spc="-10" dirty="0">
                <a:solidFill>
                  <a:srgbClr val="FFFFFF"/>
                </a:solidFill>
                <a:latin typeface="Times New Roman"/>
                <a:cs typeface="Times New Roman"/>
              </a:rPr>
              <a:t> </a:t>
            </a:r>
            <a:r>
              <a:rPr sz="1800" spc="-5" dirty="0">
                <a:solidFill>
                  <a:srgbClr val="FFFFFF"/>
                </a:solidFill>
                <a:latin typeface="Times New Roman"/>
                <a:cs typeface="Times New Roman"/>
              </a:rPr>
              <a:t>Urol;189(6):2194-2201.</a:t>
            </a:r>
            <a:endParaRPr sz="1800">
              <a:latin typeface="Times New Roman"/>
              <a:cs typeface="Times New Roman"/>
            </a:endParaRPr>
          </a:p>
          <a:p>
            <a:pPr marL="38100">
              <a:lnSpc>
                <a:spcPct val="100000"/>
              </a:lnSpc>
            </a:pPr>
            <a:r>
              <a:rPr sz="1800" spc="-7" baseline="25462" dirty="0">
                <a:solidFill>
                  <a:srgbClr val="FFFFFF"/>
                </a:solidFill>
                <a:latin typeface="Times New Roman"/>
                <a:cs typeface="Times New Roman"/>
              </a:rPr>
              <a:t>2</a:t>
            </a:r>
            <a:r>
              <a:rPr sz="1800" spc="-5" dirty="0">
                <a:solidFill>
                  <a:srgbClr val="FFFFFF"/>
                </a:solidFill>
                <a:latin typeface="Times New Roman"/>
                <a:cs typeface="Times New Roman"/>
              </a:rPr>
              <a:t>MacDiarmad SA, </a:t>
            </a:r>
            <a:r>
              <a:rPr sz="1800" dirty="0">
                <a:solidFill>
                  <a:srgbClr val="FFFFFF"/>
                </a:solidFill>
                <a:latin typeface="Times New Roman"/>
                <a:cs typeface="Times New Roman"/>
              </a:rPr>
              <a:t>et al.: </a:t>
            </a:r>
            <a:r>
              <a:rPr sz="1800" spc="-5" dirty="0">
                <a:solidFill>
                  <a:srgbClr val="FFFFFF"/>
                </a:solidFill>
                <a:latin typeface="Times New Roman"/>
                <a:cs typeface="Times New Roman"/>
              </a:rPr>
              <a:t>J Urol</a:t>
            </a:r>
            <a:r>
              <a:rPr sz="1800" spc="-25" dirty="0">
                <a:solidFill>
                  <a:srgbClr val="FFFFFF"/>
                </a:solidFill>
                <a:latin typeface="Times New Roman"/>
                <a:cs typeface="Times New Roman"/>
              </a:rPr>
              <a:t> </a:t>
            </a:r>
            <a:r>
              <a:rPr sz="1800" dirty="0">
                <a:solidFill>
                  <a:srgbClr val="FFFFFF"/>
                </a:solidFill>
                <a:latin typeface="Times New Roman"/>
                <a:cs typeface="Times New Roman"/>
              </a:rPr>
              <a:t>2010;183(1):234-40.</a:t>
            </a:r>
            <a:endParaRPr sz="1800">
              <a:latin typeface="Times New Roman"/>
              <a:cs typeface="Times New Roman"/>
            </a:endParaRPr>
          </a:p>
        </p:txBody>
      </p:sp>
    </p:spTree>
    <p:extLst>
      <p:ext uri="{BB962C8B-B14F-4D97-AF65-F5344CB8AC3E}">
        <p14:creationId xmlns:p14="http://schemas.microsoft.com/office/powerpoint/2010/main" val="168197848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100"/>
            <a:ext cx="8229600" cy="1143000"/>
          </a:xfrm>
        </p:spPr>
        <p:txBody>
          <a:bodyPr>
            <a:noAutofit/>
          </a:bodyPr>
          <a:lstStyle/>
          <a:p>
            <a:r>
              <a:rPr lang="en-US" sz="3200" dirty="0"/>
              <a:t>TIBIAL NERVE IMPLANTS </a:t>
            </a:r>
            <a:r>
              <a:rPr lang="en-US" sz="3200" dirty="0" smtClean="0"/>
              <a:t>(TTNS)</a:t>
            </a:r>
            <a:endParaRPr lang="en-US" sz="3200" dirty="0"/>
          </a:p>
        </p:txBody>
      </p:sp>
      <p:pic>
        <p:nvPicPr>
          <p:cNvPr id="3" name="Picture 2"/>
          <p:cNvPicPr>
            <a:picLocks noChangeAspect="1"/>
          </p:cNvPicPr>
          <p:nvPr/>
        </p:nvPicPr>
        <p:blipFill>
          <a:blip r:embed="rId2"/>
          <a:stretch>
            <a:fillRect/>
          </a:stretch>
        </p:blipFill>
        <p:spPr>
          <a:xfrm>
            <a:off x="6191795" y="1943100"/>
            <a:ext cx="2514599" cy="2190750"/>
          </a:xfrm>
          <a:prstGeom prst="rect">
            <a:avLst/>
          </a:prstGeom>
        </p:spPr>
      </p:pic>
      <p:pic>
        <p:nvPicPr>
          <p:cNvPr id="4" name="Content Placeholder 3"/>
          <p:cNvPicPr>
            <a:picLocks noGrp="1" noChangeAspect="1"/>
          </p:cNvPicPr>
          <p:nvPr>
            <p:ph idx="1"/>
          </p:nvPr>
        </p:nvPicPr>
        <p:blipFill>
          <a:blip r:embed="rId3"/>
          <a:stretch>
            <a:fillRect/>
          </a:stretch>
        </p:blipFill>
        <p:spPr>
          <a:xfrm>
            <a:off x="6663418" y="4341223"/>
            <a:ext cx="2066925" cy="2066925"/>
          </a:xfrm>
          <a:prstGeom prst="rect">
            <a:avLst/>
          </a:prstGeom>
        </p:spPr>
      </p:pic>
      <p:pic>
        <p:nvPicPr>
          <p:cNvPr id="6" name="Picture 5"/>
          <p:cNvPicPr>
            <a:picLocks noChangeAspect="1"/>
          </p:cNvPicPr>
          <p:nvPr/>
        </p:nvPicPr>
        <p:blipFill>
          <a:blip r:embed="rId4"/>
          <a:stretch>
            <a:fillRect/>
          </a:stretch>
        </p:blipFill>
        <p:spPr>
          <a:xfrm>
            <a:off x="2971119" y="2283630"/>
            <a:ext cx="2857500" cy="1600200"/>
          </a:xfrm>
          <a:prstGeom prst="rect">
            <a:avLst/>
          </a:prstGeom>
        </p:spPr>
      </p:pic>
      <p:pic>
        <p:nvPicPr>
          <p:cNvPr id="9" name="Picture 8"/>
          <p:cNvPicPr>
            <a:picLocks noChangeAspect="1"/>
          </p:cNvPicPr>
          <p:nvPr/>
        </p:nvPicPr>
        <p:blipFill>
          <a:blip r:embed="rId5"/>
          <a:stretch>
            <a:fillRect/>
          </a:stretch>
        </p:blipFill>
        <p:spPr>
          <a:xfrm>
            <a:off x="308134" y="2145688"/>
            <a:ext cx="2590799" cy="4262460"/>
          </a:xfrm>
          <a:prstGeom prst="rect">
            <a:avLst/>
          </a:prstGeom>
        </p:spPr>
      </p:pic>
      <p:pic>
        <p:nvPicPr>
          <p:cNvPr id="10" name="Picture 9"/>
          <p:cNvPicPr>
            <a:picLocks noChangeAspect="1"/>
          </p:cNvPicPr>
          <p:nvPr/>
        </p:nvPicPr>
        <p:blipFill>
          <a:blip r:embed="rId6"/>
          <a:stretch>
            <a:fillRect/>
          </a:stretch>
        </p:blipFill>
        <p:spPr>
          <a:xfrm>
            <a:off x="2920704" y="4133850"/>
            <a:ext cx="3467100" cy="2305050"/>
          </a:xfrm>
          <a:prstGeom prst="rect">
            <a:avLst/>
          </a:prstGeom>
        </p:spPr>
      </p:pic>
    </p:spTree>
    <p:extLst>
      <p:ext uri="{BB962C8B-B14F-4D97-AF65-F5344CB8AC3E}">
        <p14:creationId xmlns:p14="http://schemas.microsoft.com/office/powerpoint/2010/main" val="508082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696"/>
            <a:ext cx="8229600" cy="1143000"/>
          </a:xfrm>
        </p:spPr>
        <p:txBody>
          <a:bodyPr>
            <a:noAutofit/>
          </a:bodyPr>
          <a:lstStyle/>
          <a:p>
            <a:r>
              <a:rPr lang="en-US" sz="3200" dirty="0" smtClean="0"/>
              <a:t>Day time frequency and incontinence episodes</a:t>
            </a:r>
            <a:endParaRPr lang="en-US" sz="3200"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2286000" y="2819400"/>
            <a:ext cx="6605588" cy="3668767"/>
          </a:xfrm>
          <a:prstGeom prst="rect">
            <a:avLst/>
          </a:prstGeom>
        </p:spPr>
      </p:pic>
      <p:pic>
        <p:nvPicPr>
          <p:cNvPr id="7" name="Picture 6"/>
          <p:cNvPicPr>
            <a:picLocks noChangeAspect="1"/>
          </p:cNvPicPr>
          <p:nvPr/>
        </p:nvPicPr>
        <p:blipFill>
          <a:blip r:embed="rId3"/>
          <a:stretch>
            <a:fillRect/>
          </a:stretch>
        </p:blipFill>
        <p:spPr>
          <a:xfrm>
            <a:off x="685800" y="2819400"/>
            <a:ext cx="2266950" cy="3124199"/>
          </a:xfrm>
          <a:prstGeom prst="rect">
            <a:avLst/>
          </a:prstGeom>
        </p:spPr>
      </p:pic>
      <p:sp>
        <p:nvSpPr>
          <p:cNvPr id="8" name="Rectangle 7"/>
          <p:cNvSpPr/>
          <p:nvPr/>
        </p:nvSpPr>
        <p:spPr>
          <a:xfrm>
            <a:off x="924414" y="6303501"/>
            <a:ext cx="2368405" cy="369332"/>
          </a:xfrm>
          <a:prstGeom prst="rect">
            <a:avLst/>
          </a:prstGeom>
        </p:spPr>
        <p:txBody>
          <a:bodyPr wrap="none">
            <a:spAutoFit/>
          </a:bodyPr>
          <a:lstStyle/>
          <a:p>
            <a:r>
              <a:rPr lang="en-US" dirty="0"/>
              <a:t>Hajebrahimi et </a:t>
            </a:r>
            <a:r>
              <a:rPr lang="en-US" dirty="0" smtClean="0"/>
              <a:t>al, 2021</a:t>
            </a:r>
            <a:endParaRPr lang="en-US" dirty="0"/>
          </a:p>
        </p:txBody>
      </p:sp>
    </p:spTree>
    <p:extLst>
      <p:ext uri="{BB962C8B-B14F-4D97-AF65-F5344CB8AC3E}">
        <p14:creationId xmlns:p14="http://schemas.microsoft.com/office/powerpoint/2010/main" val="3500345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3" name="Picture Placeholder 1" descr="Table 1"/>
          <p:cNvPicPr>
            <a:picLocks noGrp="1" noChangeAspect="1"/>
          </p:cNvPicPr>
          <p:nvPr>
            <p:ph type="pic" idx="1"/>
          </p:nvPr>
        </p:nvPicPr>
        <p:blipFill>
          <a:blip r:embed="rId2"/>
          <a:stretch>
            <a:fillRect/>
          </a:stretch>
        </p:blipFill>
        <p:spPr>
          <a:xfrm>
            <a:off x="0" y="1066800"/>
            <a:ext cx="5715000" cy="4038600"/>
          </a:xfrm>
        </p:spPr>
      </p:pic>
      <p:sp>
        <p:nvSpPr>
          <p:cNvPr id="4" name="Rectangle 2"/>
          <p:cNvSpPr>
            <a:spLocks noGrp="1"/>
          </p:cNvSpPr>
          <p:nvPr>
            <p:ph type="body" sz="half" idx="2"/>
          </p:nvPr>
        </p:nvSpPr>
        <p:spPr>
          <a:xfrm>
            <a:off x="6248400" y="4199380"/>
            <a:ext cx="2438400" cy="2156970"/>
          </a:xfrm>
        </p:spPr>
        <p:txBody>
          <a:bodyPr anchor="b">
            <a:noAutofit/>
          </a:bodyPr>
          <a:lstStyle/>
          <a:p>
            <a:r>
              <a:rPr lang="en-US" sz="2400" dirty="0" smtClean="0">
                <a:solidFill>
                  <a:srgbClr val="0070C0"/>
                </a:solidFill>
              </a:rPr>
              <a:t>we </a:t>
            </a:r>
            <a:r>
              <a:rPr lang="en-US" sz="2400" dirty="0">
                <a:solidFill>
                  <a:srgbClr val="0070C0"/>
                </a:solidFill>
              </a:rPr>
              <a:t>can conclude the ideal implant is not yet </a:t>
            </a:r>
            <a:r>
              <a:rPr lang="en-US" sz="2400" dirty="0" smtClean="0">
                <a:solidFill>
                  <a:srgbClr val="0070C0"/>
                </a:solidFill>
              </a:rPr>
              <a:t>found. </a:t>
            </a:r>
            <a:r>
              <a:rPr lang="en-US" sz="2400" dirty="0">
                <a:solidFill>
                  <a:srgbClr val="0070C0"/>
                </a:solidFill>
              </a:rPr>
              <a:t>Demonstration of the safety and efficacy on the long-term and in larger scale trials is </a:t>
            </a:r>
            <a:r>
              <a:rPr lang="en-US" sz="2400" dirty="0" smtClean="0">
                <a:solidFill>
                  <a:srgbClr val="0070C0"/>
                </a:solidFill>
              </a:rPr>
              <a:t>needed</a:t>
            </a:r>
          </a:p>
        </p:txBody>
      </p:sp>
      <p:sp>
        <p:nvSpPr>
          <p:cNvPr id="5" name="Footer Placeholder 4"/>
          <p:cNvSpPr>
            <a:spLocks noGrp="1"/>
          </p:cNvSpPr>
          <p:nvPr>
            <p:ph type="ftr" sz="quarter" idx="11"/>
          </p:nvPr>
        </p:nvSpPr>
        <p:spPr/>
        <p:txBody>
          <a:bodyPr/>
          <a:lstStyle/>
          <a:p>
            <a:endParaRPr lang="en-US" dirty="0"/>
          </a:p>
        </p:txBody>
      </p:sp>
      <p:sp>
        <p:nvSpPr>
          <p:cNvPr id="7" name="Text Placeholder 6"/>
          <p:cNvSpPr>
            <a:spLocks noGrp="1"/>
          </p:cNvSpPr>
          <p:nvPr>
            <p:ph type="body" sz="half" idx="13"/>
          </p:nvPr>
        </p:nvSpPr>
        <p:spPr>
          <a:xfrm>
            <a:off x="5943600" y="799536"/>
            <a:ext cx="3048000" cy="1831502"/>
          </a:xfrm>
        </p:spPr>
        <p:txBody>
          <a:bodyPr>
            <a:normAutofit fontScale="97500"/>
          </a:bodyPr>
          <a:lstStyle/>
          <a:p>
            <a:r>
              <a:rPr lang="en-US" sz="1400" b="1" dirty="0" smtClean="0">
                <a:hlinkClick r:id="rId3" action="ppaction://hlinkfile"/>
              </a:rPr>
              <a:t>Tibial nerve stimulation in the treatment of overactive bladder syndrome: technical features of latest applications</a:t>
            </a:r>
            <a:r>
              <a:rPr lang="en-US" b="1" u="sng" dirty="0" smtClean="0"/>
              <a:t>
              </a:t>
            </a:r>
          </a:p>
          <a:p>
            <a:r>
              <a:rPr lang="en-US" dirty="0" err="1" smtClean="0"/>
              <a:t>te Dorsthorst, Manon; van Balken, Michael; Heesakkers, John</a:t>
            </a:r>
            <a:endParaRPr lang="en-US" dirty="0" smtClean="0"/>
          </a:p>
          <a:p>
            <a:r>
              <a:rPr lang="en-US" dirty="0" smtClean="0"/>
              <a:t>Current Opinion in Urology30(4):513-518, July 2020.</a:t>
            </a:r>
          </a:p>
          <a:p>
            <a:r>
              <a:rPr lang="en-US" dirty="0" err="1" smtClean="0"/>
              <a:t>doi: 10.1097/MOU.0000000000000781</a:t>
            </a:r>
          </a:p>
          <a:p>
            <a:endParaRPr lang="en-US" dirty="0"/>
          </a:p>
        </p:txBody>
      </p:sp>
    </p:spTree>
    <p:extLst>
      <p:ext uri="{BB962C8B-B14F-4D97-AF65-F5344CB8AC3E}">
        <p14:creationId xmlns:p14="http://schemas.microsoft.com/office/powerpoint/2010/main" val="2695318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39695" y="4267200"/>
            <a:ext cx="3422905" cy="661797"/>
            <a:chOff x="2139695" y="3654552"/>
            <a:chExt cx="5858510" cy="1274445"/>
          </a:xfrm>
        </p:grpSpPr>
        <p:sp>
          <p:nvSpPr>
            <p:cNvPr id="3" name="object 3"/>
            <p:cNvSpPr/>
            <p:nvPr/>
          </p:nvSpPr>
          <p:spPr>
            <a:xfrm>
              <a:off x="2139695" y="3654552"/>
              <a:ext cx="2874263" cy="664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39695" y="4264152"/>
              <a:ext cx="5858256" cy="664463"/>
            </a:xfrm>
            <a:prstGeom prst="rect">
              <a:avLst/>
            </a:prstGeom>
            <a:blipFill>
              <a:blip r:embed="rId4"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1905000" y="533400"/>
            <a:ext cx="5257800" cy="1244600"/>
          </a:xfrm>
          <a:prstGeom prst="rect">
            <a:avLst/>
          </a:prstGeom>
        </p:spPr>
        <p:txBody>
          <a:bodyPr vert="horz" wrap="square" lIns="0" tIns="12065" rIns="0" bIns="0" rtlCol="0">
            <a:spAutoFit/>
          </a:bodyPr>
          <a:lstStyle/>
          <a:p>
            <a:pPr marL="12700" marR="5080">
              <a:lnSpc>
                <a:spcPct val="100000"/>
              </a:lnSpc>
              <a:spcBef>
                <a:spcPts val="95"/>
              </a:spcBef>
            </a:pPr>
            <a:r>
              <a:rPr sz="4000" b="1" spc="-10" dirty="0">
                <a:latin typeface="Arial"/>
                <a:cs typeface="Arial"/>
              </a:rPr>
              <a:t>SACRAL  NEUROMODU</a:t>
            </a:r>
            <a:r>
              <a:rPr sz="4000" b="1" dirty="0">
                <a:latin typeface="Arial"/>
                <a:cs typeface="Arial"/>
              </a:rPr>
              <a:t>L</a:t>
            </a:r>
            <a:r>
              <a:rPr sz="4000" b="1" spc="-310" dirty="0">
                <a:latin typeface="Arial"/>
                <a:cs typeface="Arial"/>
              </a:rPr>
              <a:t>A</a:t>
            </a:r>
            <a:r>
              <a:rPr sz="4000" b="1" spc="-10" dirty="0">
                <a:latin typeface="Arial"/>
                <a:cs typeface="Arial"/>
              </a:rPr>
              <a:t>T</a:t>
            </a:r>
            <a:r>
              <a:rPr sz="4000" b="1" dirty="0">
                <a:latin typeface="Arial"/>
                <a:cs typeface="Arial"/>
              </a:rPr>
              <a:t>I</a:t>
            </a:r>
            <a:r>
              <a:rPr sz="4000" b="1" spc="5" dirty="0">
                <a:latin typeface="Arial"/>
                <a:cs typeface="Arial"/>
              </a:rPr>
              <a:t>O</a:t>
            </a:r>
            <a:r>
              <a:rPr sz="4000" b="1" spc="-5" dirty="0">
                <a:latin typeface="Arial"/>
                <a:cs typeface="Arial"/>
              </a:rPr>
              <a:t>N</a:t>
            </a:r>
            <a:endParaRPr sz="4000" dirty="0">
              <a:latin typeface="Arial"/>
              <a:cs typeface="Arial"/>
            </a:endParaRPr>
          </a:p>
        </p:txBody>
      </p:sp>
      <p:pic>
        <p:nvPicPr>
          <p:cNvPr id="6" name="Picture 5"/>
          <p:cNvPicPr>
            <a:picLocks noChangeAspect="1"/>
          </p:cNvPicPr>
          <p:nvPr/>
        </p:nvPicPr>
        <p:blipFill>
          <a:blip r:embed="rId5"/>
          <a:stretch>
            <a:fillRect/>
          </a:stretch>
        </p:blipFill>
        <p:spPr>
          <a:xfrm>
            <a:off x="1447800" y="2159000"/>
            <a:ext cx="6553200" cy="4216400"/>
          </a:xfrm>
          <a:prstGeom prst="rect">
            <a:avLst/>
          </a:prstGeom>
        </p:spPr>
      </p:pic>
    </p:spTree>
    <p:extLst>
      <p:ext uri="{BB962C8B-B14F-4D97-AF65-F5344CB8AC3E}">
        <p14:creationId xmlns:p14="http://schemas.microsoft.com/office/powerpoint/2010/main" val="943760137"/>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fr-FR" sz="3600" dirty="0"/>
              <a:t>EAU </a:t>
            </a:r>
            <a:r>
              <a:rPr lang="fr-FR" sz="3600" dirty="0" err="1"/>
              <a:t>Female</a:t>
            </a:r>
            <a:r>
              <a:rPr lang="fr-FR" sz="3600" dirty="0"/>
              <a:t> LUTS Guideline 2021</a:t>
            </a:r>
            <a:br>
              <a:rPr lang="fr-FR" sz="3600" dirty="0"/>
            </a:b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81200"/>
            <a:ext cx="8229600" cy="4038600"/>
          </a:xfrm>
        </p:spPr>
      </p:pic>
    </p:spTree>
    <p:extLst>
      <p:ext uri="{BB962C8B-B14F-4D97-AF65-F5344CB8AC3E}">
        <p14:creationId xmlns:p14="http://schemas.microsoft.com/office/powerpoint/2010/main" val="3206287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152400"/>
            <a:ext cx="8229600" cy="1143000"/>
          </a:xfrm>
        </p:spPr>
        <p:txBody>
          <a:bodyPr/>
          <a:lstStyle/>
          <a:p>
            <a:pPr eaLnBrk="1" hangingPunct="1"/>
            <a:r>
              <a:rPr lang="en-US" b="1" dirty="0" smtClean="0">
                <a:solidFill>
                  <a:srgbClr val="0070C0"/>
                </a:solidFill>
              </a:rPr>
              <a:t>SNM - Therapy</a:t>
            </a:r>
            <a:endParaRPr lang="en-GB" b="1" dirty="0" smtClean="0">
              <a:solidFill>
                <a:srgbClr val="0070C0"/>
              </a:solidFill>
            </a:endParaRPr>
          </a:p>
        </p:txBody>
      </p:sp>
      <p:sp>
        <p:nvSpPr>
          <p:cNvPr id="3075" name="Rectangle 3"/>
          <p:cNvSpPr>
            <a:spLocks noGrp="1" noChangeArrowheads="1"/>
          </p:cNvSpPr>
          <p:nvPr>
            <p:ph type="body" sz="half" idx="1"/>
          </p:nvPr>
        </p:nvSpPr>
        <p:spPr>
          <a:xfrm>
            <a:off x="685800" y="1105693"/>
            <a:ext cx="5715000" cy="4646613"/>
          </a:xfrm>
        </p:spPr>
        <p:txBody>
          <a:bodyPr>
            <a:normAutofit/>
          </a:bodyPr>
          <a:lstStyle/>
          <a:p>
            <a:pPr marL="0" indent="0" eaLnBrk="1" hangingPunct="1">
              <a:buFont typeface="Wingdings" pitchFamily="2" charset="2"/>
              <a:buNone/>
              <a:tabLst>
                <a:tab pos="338138" algn="l"/>
              </a:tabLst>
              <a:defRPr/>
            </a:pPr>
            <a:r>
              <a:rPr lang="en-US" sz="3600" b="1" dirty="0" smtClean="0">
                <a:solidFill>
                  <a:srgbClr val="0070C0"/>
                </a:solidFill>
              </a:rPr>
              <a:t>Definition: </a:t>
            </a:r>
          </a:p>
          <a:p>
            <a:pPr marL="463550" lvl="1" indent="-6350" eaLnBrk="1" hangingPunct="1">
              <a:buFontTx/>
              <a:buNone/>
              <a:tabLst>
                <a:tab pos="338138" algn="l"/>
              </a:tabLst>
              <a:defRPr/>
            </a:pPr>
            <a:r>
              <a:rPr lang="en-US" sz="3200" dirty="0" smtClean="0">
                <a:solidFill>
                  <a:srgbClr val="0070C0"/>
                </a:solidFill>
              </a:rPr>
              <a:t>An implantable system that stimulates the sacral nerves modulating the neural reflexes that influence the bladder, sphincter, and pelvic floor</a:t>
            </a:r>
            <a:r>
              <a:rPr lang="en-US" sz="2400" dirty="0" smtClean="0"/>
              <a:t>.</a:t>
            </a:r>
          </a:p>
          <a:p>
            <a:pPr marL="0" indent="0" eaLnBrk="1" hangingPunct="1">
              <a:buFont typeface="Wingdings" pitchFamily="2" charset="2"/>
              <a:buNone/>
              <a:tabLst>
                <a:tab pos="338138" algn="l"/>
              </a:tabLst>
              <a:defRPr/>
            </a:pPr>
            <a:endParaRPr lang="en-US" sz="2400" b="1" dirty="0" smtClean="0"/>
          </a:p>
          <a:p>
            <a:pPr marL="0" indent="0" eaLnBrk="1" hangingPunct="1">
              <a:buFont typeface="Wingdings" pitchFamily="2" charset="2"/>
              <a:buNone/>
              <a:tabLst>
                <a:tab pos="338138" algn="l"/>
              </a:tabLst>
              <a:defRPr/>
            </a:pPr>
            <a:endParaRPr lang="en-US" sz="2400" b="1" dirty="0" smtClean="0"/>
          </a:p>
        </p:txBody>
      </p:sp>
      <p:pic>
        <p:nvPicPr>
          <p:cNvPr id="18436" name="Picture 4" descr="MOA Full Body"/>
          <p:cNvPicPr>
            <a:picLocks noChangeAspect="1" noChangeArrowheads="1"/>
          </p:cNvPicPr>
          <p:nvPr/>
        </p:nvPicPr>
        <p:blipFill>
          <a:blip r:embed="rId3"/>
          <a:srcRect/>
          <a:stretch>
            <a:fillRect/>
          </a:stretch>
        </p:blipFill>
        <p:spPr bwMode="auto">
          <a:xfrm>
            <a:off x="7023100" y="723900"/>
            <a:ext cx="2120900" cy="4724400"/>
          </a:xfrm>
          <a:prstGeom prst="rect">
            <a:avLst/>
          </a:prstGeom>
          <a:noFill/>
          <a:ln w="9525">
            <a:noFill/>
            <a:miter lim="800000"/>
            <a:headEnd/>
            <a:tailEnd/>
          </a:ln>
        </p:spPr>
      </p:pic>
      <p:pic>
        <p:nvPicPr>
          <p:cNvPr id="5" name="Picture 2"/>
          <p:cNvPicPr>
            <a:picLocks noChangeArrowheads="1"/>
          </p:cNvPicPr>
          <p:nvPr/>
        </p:nvPicPr>
        <p:blipFill>
          <a:blip r:embed="rId4"/>
          <a:srcRect/>
          <a:stretch>
            <a:fillRect/>
          </a:stretch>
        </p:blipFill>
        <p:spPr bwMode="auto">
          <a:xfrm>
            <a:off x="6629400" y="4800600"/>
            <a:ext cx="2514600" cy="1752600"/>
          </a:xfrm>
          <a:prstGeom prst="rect">
            <a:avLst/>
          </a:prstGeom>
          <a:ln>
            <a:noFill/>
          </a:ln>
          <a:effectLst>
            <a:softEdge rad="112500"/>
          </a:effectLst>
        </p:spPr>
      </p:pic>
      <p:pic>
        <p:nvPicPr>
          <p:cNvPr id="2" name="Picture 1"/>
          <p:cNvPicPr>
            <a:picLocks noChangeAspect="1"/>
          </p:cNvPicPr>
          <p:nvPr/>
        </p:nvPicPr>
        <p:blipFill>
          <a:blip r:embed="rId5"/>
          <a:stretch>
            <a:fillRect/>
          </a:stretch>
        </p:blipFill>
        <p:spPr>
          <a:xfrm>
            <a:off x="4365841" y="4343969"/>
            <a:ext cx="2004479" cy="2361630"/>
          </a:xfrm>
          <a:prstGeom prst="rect">
            <a:avLst/>
          </a:prstGeom>
        </p:spPr>
      </p:pic>
      <p:pic>
        <p:nvPicPr>
          <p:cNvPr id="3" name="Picture 2"/>
          <p:cNvPicPr>
            <a:picLocks noChangeAspect="1"/>
          </p:cNvPicPr>
          <p:nvPr/>
        </p:nvPicPr>
        <p:blipFill>
          <a:blip r:embed="rId6"/>
          <a:stretch>
            <a:fillRect/>
          </a:stretch>
        </p:blipFill>
        <p:spPr>
          <a:xfrm>
            <a:off x="3527363" y="5228805"/>
            <a:ext cx="1847248" cy="896190"/>
          </a:xfrm>
          <a:prstGeom prst="rect">
            <a:avLst/>
          </a:prstGeom>
        </p:spPr>
      </p:pic>
    </p:spTree>
    <p:extLst>
      <p:ext uri="{BB962C8B-B14F-4D97-AF65-F5344CB8AC3E}">
        <p14:creationId xmlns:p14="http://schemas.microsoft.com/office/powerpoint/2010/main" val="303422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ym typeface="Arial" charset="0"/>
              </a:rPr>
              <a:t>Mechanism of Action</a:t>
            </a:r>
            <a:endParaRPr lang="en-US" dirty="0"/>
          </a:p>
        </p:txBody>
      </p:sp>
      <p:sp>
        <p:nvSpPr>
          <p:cNvPr id="3" name="Content Placeholder 2"/>
          <p:cNvSpPr>
            <a:spLocks noGrp="1"/>
          </p:cNvSpPr>
          <p:nvPr>
            <p:ph idx="1"/>
          </p:nvPr>
        </p:nvSpPr>
        <p:spPr>
          <a:xfrm>
            <a:off x="425715" y="1447800"/>
            <a:ext cx="8292569" cy="3517708"/>
          </a:xfrm>
        </p:spPr>
        <p:txBody>
          <a:bodyPr>
            <a:noAutofit/>
          </a:bodyPr>
          <a:lstStyle/>
          <a:p>
            <a:pPr>
              <a:buClr>
                <a:srgbClr val="0070C0"/>
              </a:buClr>
              <a:defRPr/>
            </a:pPr>
            <a:r>
              <a:rPr lang="en-US" sz="2800" dirty="0" smtClean="0"/>
              <a:t>Not a bladder specific therapy</a:t>
            </a:r>
          </a:p>
          <a:p>
            <a:pPr>
              <a:buClr>
                <a:srgbClr val="FFFFFF"/>
              </a:buClr>
              <a:defRPr/>
            </a:pPr>
            <a:r>
              <a:rPr lang="en-US" sz="2800" dirty="0" smtClean="0"/>
              <a:t>Central afferent modulation</a:t>
            </a:r>
          </a:p>
          <a:p>
            <a:pPr marL="782638" lvl="1">
              <a:buClr>
                <a:srgbClr val="FFFFFF"/>
              </a:buClr>
              <a:defRPr/>
            </a:pPr>
            <a:r>
              <a:rPr lang="en-US" sz="2400" dirty="0" smtClean="0"/>
              <a:t>Targets reflex centers in cord and </a:t>
            </a:r>
            <a:r>
              <a:rPr lang="en-US" sz="2400" dirty="0" err="1" smtClean="0"/>
              <a:t>pons</a:t>
            </a:r>
            <a:endParaRPr lang="en-US" sz="2400" dirty="0" smtClean="0"/>
          </a:p>
          <a:p>
            <a:pPr>
              <a:buClr>
                <a:srgbClr val="0070C0"/>
              </a:buClr>
              <a:defRPr/>
            </a:pPr>
            <a:endParaRPr lang="en-US" sz="2800" dirty="0" smtClean="0"/>
          </a:p>
          <a:p>
            <a:pPr>
              <a:buClr>
                <a:srgbClr val="0070C0"/>
              </a:buClr>
              <a:defRPr/>
            </a:pPr>
            <a:r>
              <a:rPr lang="en-US" sz="2800" dirty="0" smtClean="0"/>
              <a:t>Treats both OAB and retention</a:t>
            </a:r>
          </a:p>
          <a:p>
            <a:pPr marL="782638" lvl="1">
              <a:buClr>
                <a:srgbClr val="FFFFFF"/>
              </a:buClr>
              <a:defRPr/>
            </a:pPr>
            <a:r>
              <a:rPr lang="en-US" sz="2400" dirty="0" smtClean="0"/>
              <a:t>Blocks ascending sensory pathway inputs</a:t>
            </a:r>
          </a:p>
          <a:p>
            <a:pPr>
              <a:lnSpc>
                <a:spcPct val="110000"/>
              </a:lnSpc>
              <a:buClr>
                <a:srgbClr val="0070C0"/>
              </a:buClr>
              <a:defRPr/>
            </a:pPr>
            <a:endParaRPr lang="en-US" sz="2800" dirty="0" smtClean="0"/>
          </a:p>
          <a:p>
            <a:pPr>
              <a:lnSpc>
                <a:spcPct val="110000"/>
              </a:lnSpc>
              <a:buClr>
                <a:srgbClr val="0070C0"/>
              </a:buClr>
              <a:defRPr/>
            </a:pPr>
            <a:r>
              <a:rPr lang="en-US" sz="2800" dirty="0" smtClean="0"/>
              <a:t>Turns on voiding reflexes by suppressing the guarding reflex pathways</a:t>
            </a:r>
          </a:p>
        </p:txBody>
      </p:sp>
      <p:sp>
        <p:nvSpPr>
          <p:cNvPr id="4" name="Rectangle 3"/>
          <p:cNvSpPr/>
          <p:nvPr/>
        </p:nvSpPr>
        <p:spPr>
          <a:xfrm>
            <a:off x="4267200" y="6248400"/>
            <a:ext cx="4572000" cy="307777"/>
          </a:xfrm>
          <a:prstGeom prst="rect">
            <a:avLst/>
          </a:prstGeom>
        </p:spPr>
        <p:txBody>
          <a:bodyPr>
            <a:spAutoFit/>
          </a:bodyPr>
          <a:lstStyle/>
          <a:p>
            <a:pPr marL="39688">
              <a:spcBef>
                <a:spcPts val="850"/>
              </a:spcBef>
            </a:pPr>
            <a:r>
              <a:rPr lang="en-US" sz="1400" dirty="0" err="1" smtClean="0">
                <a:solidFill>
                  <a:schemeClr val="bg1">
                    <a:lumMod val="50000"/>
                  </a:schemeClr>
                </a:solidFill>
                <a:ea typeface="MS PGothic" pitchFamily="34" charset="-128"/>
              </a:rPr>
              <a:t>Leng</a:t>
            </a:r>
            <a:r>
              <a:rPr lang="en-US" sz="1400" dirty="0" smtClean="0">
                <a:solidFill>
                  <a:schemeClr val="bg1">
                    <a:lumMod val="50000"/>
                  </a:schemeClr>
                </a:solidFill>
                <a:ea typeface="MS PGothic" pitchFamily="34" charset="-128"/>
              </a:rPr>
              <a:t> WW - </a:t>
            </a:r>
            <a:r>
              <a:rPr lang="en-US" sz="1400" dirty="0" err="1" smtClean="0">
                <a:solidFill>
                  <a:schemeClr val="bg1">
                    <a:lumMod val="50000"/>
                  </a:schemeClr>
                </a:solidFill>
                <a:ea typeface="MS PGothic" pitchFamily="34" charset="-128"/>
              </a:rPr>
              <a:t>Urol</a:t>
            </a:r>
            <a:r>
              <a:rPr lang="en-US" sz="1400" dirty="0" smtClean="0">
                <a:solidFill>
                  <a:schemeClr val="bg1">
                    <a:lumMod val="50000"/>
                  </a:schemeClr>
                </a:solidFill>
                <a:ea typeface="MS PGothic" pitchFamily="34" charset="-128"/>
              </a:rPr>
              <a:t> </a:t>
            </a:r>
            <a:r>
              <a:rPr lang="en-US" sz="1400" dirty="0" err="1" smtClean="0">
                <a:solidFill>
                  <a:schemeClr val="bg1">
                    <a:lumMod val="50000"/>
                  </a:schemeClr>
                </a:solidFill>
                <a:ea typeface="MS PGothic" pitchFamily="34" charset="-128"/>
              </a:rPr>
              <a:t>Clin</a:t>
            </a:r>
            <a:r>
              <a:rPr lang="en-US" sz="1400" dirty="0" smtClean="0">
                <a:solidFill>
                  <a:schemeClr val="bg1">
                    <a:lumMod val="50000"/>
                  </a:schemeClr>
                </a:solidFill>
                <a:ea typeface="MS PGothic" pitchFamily="34" charset="-128"/>
              </a:rPr>
              <a:t> North Am - 01-FEB-2005; 32(1): 11-8</a:t>
            </a:r>
            <a:endParaRPr lang="en-US" sz="1400" dirty="0">
              <a:solidFill>
                <a:schemeClr val="bg1">
                  <a:lumMod val="50000"/>
                </a:schemeClr>
              </a:solidFill>
              <a:ea typeface="MS PGothic" pitchFamily="34" charset="-128"/>
            </a:endParaRPr>
          </a:p>
        </p:txBody>
      </p:sp>
      <p:pic>
        <p:nvPicPr>
          <p:cNvPr id="5" name="Picture 4" descr="MOA Callout"/>
          <p:cNvPicPr>
            <a:picLocks noChangeAspect="1" noChangeArrowheads="1"/>
          </p:cNvPicPr>
          <p:nvPr/>
        </p:nvPicPr>
        <p:blipFill>
          <a:blip r:embed="rId2"/>
          <a:srcRect/>
          <a:stretch>
            <a:fillRect/>
          </a:stretch>
        </p:blipFill>
        <p:spPr bwMode="auto">
          <a:xfrm>
            <a:off x="6400800" y="1329690"/>
            <a:ext cx="2438400" cy="2316480"/>
          </a:xfrm>
          <a:prstGeom prst="rect">
            <a:avLst/>
          </a:prstGeom>
          <a:ln>
            <a:noFill/>
          </a:ln>
          <a:effectLst>
            <a:softEdge rad="112500"/>
          </a:effectLst>
        </p:spPr>
      </p:pic>
    </p:spTree>
    <p:extLst>
      <p:ext uri="{BB962C8B-B14F-4D97-AF65-F5344CB8AC3E}">
        <p14:creationId xmlns:p14="http://schemas.microsoft.com/office/powerpoint/2010/main" val="4198196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9702" y="527933"/>
            <a:ext cx="2623185" cy="635000"/>
          </a:xfrm>
          <a:prstGeom prst="rect">
            <a:avLst/>
          </a:prstGeom>
        </p:spPr>
        <p:txBody>
          <a:bodyPr vert="horz" wrap="square" lIns="0" tIns="12065" rIns="0" bIns="0" rtlCol="0">
            <a:spAutoFit/>
          </a:bodyPr>
          <a:lstStyle/>
          <a:p>
            <a:pPr marL="12700">
              <a:lnSpc>
                <a:spcPct val="100000"/>
              </a:lnSpc>
              <a:spcBef>
                <a:spcPts val="95"/>
              </a:spcBef>
            </a:pPr>
            <a:r>
              <a:rPr sz="4000" b="1" spc="-145" dirty="0"/>
              <a:t>Terminology</a:t>
            </a:r>
            <a:endParaRPr sz="4000" b="1" dirty="0"/>
          </a:p>
        </p:txBody>
      </p:sp>
      <p:sp>
        <p:nvSpPr>
          <p:cNvPr id="3" name="object 3"/>
          <p:cNvSpPr txBox="1"/>
          <p:nvPr/>
        </p:nvSpPr>
        <p:spPr>
          <a:xfrm>
            <a:off x="833119" y="1536368"/>
            <a:ext cx="7508875" cy="2455159"/>
          </a:xfrm>
          <a:prstGeom prst="rect">
            <a:avLst/>
          </a:prstGeom>
        </p:spPr>
        <p:txBody>
          <a:bodyPr vert="horz" wrap="square" lIns="0" tIns="99695" rIns="0" bIns="0" rtlCol="0">
            <a:spAutoFit/>
          </a:bodyPr>
          <a:lstStyle/>
          <a:p>
            <a:pPr marL="355600" indent="-342900">
              <a:lnSpc>
                <a:spcPct val="100000"/>
              </a:lnSpc>
              <a:spcBef>
                <a:spcPts val="785"/>
              </a:spcBef>
              <a:buClr>
                <a:srgbClr val="D6ECFF"/>
              </a:buClr>
              <a:buSzPct val="94642"/>
              <a:buFont typeface="Wingdings"/>
              <a:buChar char=""/>
              <a:tabLst>
                <a:tab pos="354965" algn="l"/>
                <a:tab pos="355600" algn="l"/>
              </a:tabLst>
            </a:pPr>
            <a:r>
              <a:rPr sz="2800" dirty="0">
                <a:solidFill>
                  <a:srgbClr val="7030A0"/>
                </a:solidFill>
                <a:latin typeface="Arial"/>
                <a:cs typeface="Arial"/>
              </a:rPr>
              <a:t>Overactive bladder</a:t>
            </a:r>
            <a:r>
              <a:rPr sz="2800" spc="5" dirty="0">
                <a:solidFill>
                  <a:srgbClr val="7030A0"/>
                </a:solidFill>
                <a:latin typeface="Arial"/>
                <a:cs typeface="Arial"/>
              </a:rPr>
              <a:t> </a:t>
            </a:r>
            <a:r>
              <a:rPr sz="2800" spc="-5" dirty="0">
                <a:solidFill>
                  <a:srgbClr val="7030A0"/>
                </a:solidFill>
                <a:latin typeface="Arial"/>
                <a:cs typeface="Arial"/>
              </a:rPr>
              <a:t>(OAB)</a:t>
            </a:r>
            <a:endParaRPr sz="2800" dirty="0">
              <a:solidFill>
                <a:srgbClr val="7030A0"/>
              </a:solidFill>
              <a:latin typeface="Arial"/>
              <a:cs typeface="Arial"/>
            </a:endParaRPr>
          </a:p>
          <a:p>
            <a:pPr marL="683260" marR="5080" lvl="1" indent="-285115">
              <a:lnSpc>
                <a:spcPct val="100000"/>
              </a:lnSpc>
              <a:spcBef>
                <a:spcPts val="590"/>
              </a:spcBef>
              <a:buClr>
                <a:srgbClr val="EA157A"/>
              </a:buClr>
              <a:buSzPct val="89583"/>
              <a:buFont typeface="Wingdings"/>
              <a:buChar char=""/>
              <a:tabLst>
                <a:tab pos="682625" algn="l"/>
                <a:tab pos="683260" algn="l"/>
              </a:tabLst>
            </a:pPr>
            <a:r>
              <a:rPr sz="2400" dirty="0">
                <a:solidFill>
                  <a:srgbClr val="0070C0"/>
                </a:solidFill>
                <a:latin typeface="Arial"/>
                <a:cs typeface="Arial"/>
              </a:rPr>
              <a:t>A </a:t>
            </a:r>
            <a:r>
              <a:rPr sz="2400" spc="-5" dirty="0">
                <a:solidFill>
                  <a:srgbClr val="0070C0"/>
                </a:solidFill>
                <a:latin typeface="Arial"/>
                <a:cs typeface="Arial"/>
              </a:rPr>
              <a:t>symptomatic diagnosis defined as urinary  urgency</a:t>
            </a:r>
            <a:r>
              <a:rPr sz="2400" i="1" spc="-5" dirty="0">
                <a:solidFill>
                  <a:srgbClr val="0070C0"/>
                </a:solidFill>
                <a:latin typeface="Arial"/>
                <a:cs typeface="Arial"/>
              </a:rPr>
              <a:t>, </a:t>
            </a:r>
            <a:r>
              <a:rPr lang="en-US" sz="2400" spc="-5" dirty="0">
                <a:solidFill>
                  <a:srgbClr val="0070C0"/>
                </a:solidFill>
                <a:latin typeface="Arial"/>
                <a:cs typeface="Arial"/>
              </a:rPr>
              <a:t>usually </a:t>
            </a:r>
            <a:r>
              <a:rPr lang="en-US" sz="2400" spc="-5" dirty="0" smtClean="0">
                <a:solidFill>
                  <a:srgbClr val="0070C0"/>
                </a:solidFill>
                <a:latin typeface="Arial"/>
                <a:cs typeface="Arial"/>
              </a:rPr>
              <a:t>with daytime frequency</a:t>
            </a:r>
            <a:r>
              <a:rPr sz="2400" spc="-5" dirty="0" smtClean="0">
                <a:solidFill>
                  <a:srgbClr val="0070C0"/>
                </a:solidFill>
                <a:latin typeface="Arial"/>
                <a:cs typeface="Arial"/>
              </a:rPr>
              <a:t> or</a:t>
            </a:r>
            <a:r>
              <a:rPr lang="en-US" sz="2400" spc="-5" dirty="0" smtClean="0">
                <a:solidFill>
                  <a:srgbClr val="0070C0"/>
                </a:solidFill>
                <a:latin typeface="Arial"/>
                <a:cs typeface="Arial"/>
              </a:rPr>
              <a:t>/and</a:t>
            </a:r>
            <a:r>
              <a:rPr lang="en-US" sz="2400" spc="20" dirty="0" smtClean="0">
                <a:solidFill>
                  <a:srgbClr val="0070C0"/>
                </a:solidFill>
                <a:latin typeface="Arial"/>
                <a:cs typeface="Arial"/>
              </a:rPr>
              <a:t> </a:t>
            </a:r>
            <a:r>
              <a:rPr lang="en-US" sz="2400" spc="-5" dirty="0" err="1">
                <a:solidFill>
                  <a:srgbClr val="0070C0"/>
                </a:solidFill>
                <a:latin typeface="Arial"/>
                <a:cs typeface="Arial"/>
              </a:rPr>
              <a:t>nocturia</a:t>
            </a:r>
            <a:r>
              <a:rPr sz="2400" spc="-5" dirty="0" smtClean="0">
                <a:solidFill>
                  <a:srgbClr val="0070C0"/>
                </a:solidFill>
                <a:latin typeface="Arial"/>
                <a:cs typeface="Arial"/>
              </a:rPr>
              <a:t> with</a:t>
            </a:r>
            <a:r>
              <a:rPr lang="en-US" sz="2400" spc="-5" dirty="0" smtClean="0">
                <a:solidFill>
                  <a:srgbClr val="0070C0"/>
                </a:solidFill>
                <a:latin typeface="Arial"/>
                <a:cs typeface="Arial"/>
              </a:rPr>
              <a:t> urinary </a:t>
            </a:r>
            <a:r>
              <a:rPr sz="2400" spc="-5" dirty="0" smtClean="0">
                <a:solidFill>
                  <a:srgbClr val="0070C0"/>
                </a:solidFill>
                <a:latin typeface="Arial"/>
                <a:cs typeface="Arial"/>
              </a:rPr>
              <a:t>incontinence</a:t>
            </a:r>
            <a:r>
              <a:rPr lang="en-US" sz="2400" spc="-5" dirty="0" smtClean="0">
                <a:solidFill>
                  <a:srgbClr val="0070C0"/>
                </a:solidFill>
                <a:latin typeface="Arial"/>
                <a:cs typeface="Arial"/>
              </a:rPr>
              <a:t>(OAB wet)</a:t>
            </a:r>
            <a:r>
              <a:rPr sz="2400" spc="-5" dirty="0" smtClean="0">
                <a:solidFill>
                  <a:srgbClr val="0070C0"/>
                </a:solidFill>
                <a:latin typeface="Arial"/>
                <a:cs typeface="Arial"/>
              </a:rPr>
              <a:t>, </a:t>
            </a:r>
            <a:r>
              <a:rPr lang="en-US" sz="2400" spc="-5" dirty="0" smtClean="0">
                <a:solidFill>
                  <a:srgbClr val="0070C0"/>
                </a:solidFill>
                <a:latin typeface="Arial"/>
                <a:cs typeface="Arial"/>
              </a:rPr>
              <a:t>or without(OAB dry), in the absence of urinary infection or any other detectable disease.</a:t>
            </a:r>
            <a:endParaRPr sz="2400" dirty="0">
              <a:solidFill>
                <a:srgbClr val="0070C0"/>
              </a:solidFill>
              <a:latin typeface="Arial"/>
              <a:cs typeface="Arial"/>
            </a:endParaRPr>
          </a:p>
        </p:txBody>
      </p:sp>
      <p:sp>
        <p:nvSpPr>
          <p:cNvPr id="4" name="object 4"/>
          <p:cNvSpPr txBox="1"/>
          <p:nvPr/>
        </p:nvSpPr>
        <p:spPr>
          <a:xfrm>
            <a:off x="307340" y="6404610"/>
            <a:ext cx="4867910" cy="453390"/>
          </a:xfrm>
          <a:prstGeom prst="rect">
            <a:avLst/>
          </a:prstGeom>
        </p:spPr>
        <p:txBody>
          <a:bodyPr vert="horz" wrap="square" lIns="0" tIns="12700" rIns="0" bIns="0" rtlCol="0">
            <a:spAutoFit/>
          </a:bodyPr>
          <a:lstStyle/>
          <a:p>
            <a:pPr marL="12700">
              <a:lnSpc>
                <a:spcPct val="100000"/>
              </a:lnSpc>
              <a:spcBef>
                <a:spcPts val="100"/>
              </a:spcBef>
            </a:pPr>
            <a:r>
              <a:rPr lang="en-US" sz="1400" spc="-5" dirty="0" err="1" smtClean="0">
                <a:solidFill>
                  <a:srgbClr val="0070C0"/>
                </a:solidFill>
                <a:latin typeface="Arial"/>
                <a:cs typeface="Arial"/>
              </a:rPr>
              <a:t>Haylen</a:t>
            </a:r>
            <a:r>
              <a:rPr lang="en-US" sz="1400" spc="-5" dirty="0" smtClean="0">
                <a:solidFill>
                  <a:srgbClr val="0070C0"/>
                </a:solidFill>
                <a:latin typeface="Arial"/>
                <a:cs typeface="Arial"/>
              </a:rPr>
              <a:t> BT</a:t>
            </a:r>
            <a:r>
              <a:rPr sz="1400" spc="-95" dirty="0" smtClean="0">
                <a:solidFill>
                  <a:srgbClr val="0070C0"/>
                </a:solidFill>
                <a:latin typeface="Arial"/>
                <a:cs typeface="Arial"/>
              </a:rPr>
              <a:t>, </a:t>
            </a:r>
            <a:r>
              <a:rPr sz="1400" spc="-5" dirty="0">
                <a:solidFill>
                  <a:srgbClr val="0070C0"/>
                </a:solidFill>
                <a:latin typeface="Arial"/>
                <a:cs typeface="Arial"/>
              </a:rPr>
              <a:t>et al. </a:t>
            </a:r>
            <a:r>
              <a:rPr sz="1400" i="1" spc="-5" dirty="0">
                <a:solidFill>
                  <a:srgbClr val="0070C0"/>
                </a:solidFill>
                <a:latin typeface="Arial"/>
                <a:cs typeface="Arial"/>
              </a:rPr>
              <a:t>Neurourol Urodyn.</a:t>
            </a:r>
            <a:r>
              <a:rPr sz="1400" i="1" spc="15" dirty="0">
                <a:solidFill>
                  <a:srgbClr val="0070C0"/>
                </a:solidFill>
                <a:latin typeface="Arial"/>
                <a:cs typeface="Arial"/>
              </a:rPr>
              <a:t> </a:t>
            </a:r>
            <a:r>
              <a:rPr sz="1400" spc="-5" dirty="0" smtClean="0">
                <a:solidFill>
                  <a:srgbClr val="0070C0"/>
                </a:solidFill>
                <a:latin typeface="Arial"/>
                <a:cs typeface="Arial"/>
              </a:rPr>
              <a:t>20</a:t>
            </a:r>
            <a:r>
              <a:rPr lang="en-US" sz="1400" spc="-5" dirty="0" smtClean="0">
                <a:solidFill>
                  <a:srgbClr val="0070C0"/>
                </a:solidFill>
                <a:latin typeface="Arial"/>
                <a:cs typeface="Arial"/>
              </a:rPr>
              <a:t>10</a:t>
            </a:r>
            <a:r>
              <a:rPr sz="1400" spc="-5" dirty="0" smtClean="0">
                <a:solidFill>
                  <a:srgbClr val="0070C0"/>
                </a:solidFill>
                <a:latin typeface="Arial"/>
                <a:cs typeface="Arial"/>
              </a:rPr>
              <a:t>;2</a:t>
            </a:r>
            <a:r>
              <a:rPr lang="en-US" sz="1400" spc="-5" dirty="0" smtClean="0">
                <a:solidFill>
                  <a:srgbClr val="0070C0"/>
                </a:solidFill>
                <a:latin typeface="Arial"/>
                <a:cs typeface="Arial"/>
              </a:rPr>
              <a:t>9</a:t>
            </a:r>
            <a:r>
              <a:rPr sz="1400" spc="-5" dirty="0" smtClean="0">
                <a:solidFill>
                  <a:srgbClr val="0070C0"/>
                </a:solidFill>
                <a:latin typeface="Arial"/>
                <a:cs typeface="Arial"/>
              </a:rPr>
              <a:t>:</a:t>
            </a:r>
            <a:r>
              <a:rPr lang="en-US" sz="1400" spc="-5" dirty="0" smtClean="0">
                <a:solidFill>
                  <a:srgbClr val="0070C0"/>
                </a:solidFill>
                <a:latin typeface="Arial"/>
                <a:cs typeface="Arial"/>
              </a:rPr>
              <a:t>4</a:t>
            </a:r>
            <a:r>
              <a:rPr sz="1400" spc="-5" dirty="0" smtClean="0">
                <a:solidFill>
                  <a:srgbClr val="0070C0"/>
                </a:solidFill>
                <a:latin typeface="Arial"/>
                <a:cs typeface="Arial"/>
              </a:rPr>
              <a:t>-</a:t>
            </a:r>
            <a:r>
              <a:rPr lang="en-US" sz="1400" spc="-5" dirty="0" smtClean="0">
                <a:solidFill>
                  <a:srgbClr val="0070C0"/>
                </a:solidFill>
                <a:latin typeface="Arial"/>
                <a:cs typeface="Arial"/>
              </a:rPr>
              <a:t>20</a:t>
            </a:r>
            <a:r>
              <a:rPr sz="1400" spc="-5" dirty="0" smtClean="0">
                <a:solidFill>
                  <a:srgbClr val="0070C0"/>
                </a:solidFill>
                <a:latin typeface="Arial"/>
                <a:cs typeface="Arial"/>
              </a:rPr>
              <a:t>.</a:t>
            </a:r>
            <a:endParaRPr sz="1400" dirty="0">
              <a:solidFill>
                <a:srgbClr val="0070C0"/>
              </a:solidFill>
              <a:latin typeface="Arial"/>
              <a:cs typeface="Arial"/>
            </a:endParaRPr>
          </a:p>
          <a:p>
            <a:pPr marL="12700">
              <a:lnSpc>
                <a:spcPct val="100000"/>
              </a:lnSpc>
              <a:spcBef>
                <a:spcPts val="5"/>
              </a:spcBef>
            </a:pPr>
            <a:r>
              <a:rPr sz="1400" spc="-5" dirty="0">
                <a:solidFill>
                  <a:srgbClr val="FFFFFF"/>
                </a:solidFill>
                <a:latin typeface="Arial"/>
                <a:cs typeface="Arial"/>
              </a:rPr>
              <a:t>Sahai A, et al. </a:t>
            </a:r>
            <a:r>
              <a:rPr sz="1400" i="1" dirty="0">
                <a:solidFill>
                  <a:srgbClr val="FFFFFF"/>
                </a:solidFill>
                <a:latin typeface="Arial"/>
                <a:cs typeface="Arial"/>
              </a:rPr>
              <a:t>Expert </a:t>
            </a:r>
            <a:r>
              <a:rPr sz="1400" i="1" spc="-5" dirty="0">
                <a:solidFill>
                  <a:srgbClr val="FFFFFF"/>
                </a:solidFill>
                <a:latin typeface="Arial"/>
                <a:cs typeface="Arial"/>
              </a:rPr>
              <a:t>Opin </a:t>
            </a:r>
            <a:r>
              <a:rPr sz="1400" i="1" spc="-10" dirty="0">
                <a:solidFill>
                  <a:srgbClr val="FFFFFF"/>
                </a:solidFill>
                <a:latin typeface="Arial"/>
                <a:cs typeface="Arial"/>
              </a:rPr>
              <a:t>Pharmacother.</a:t>
            </a:r>
            <a:r>
              <a:rPr sz="1400" i="1" spc="-100" dirty="0">
                <a:solidFill>
                  <a:srgbClr val="FFFFFF"/>
                </a:solidFill>
                <a:latin typeface="Arial"/>
                <a:cs typeface="Arial"/>
              </a:rPr>
              <a:t> </a:t>
            </a:r>
            <a:r>
              <a:rPr sz="1400" spc="-10" dirty="0">
                <a:solidFill>
                  <a:srgbClr val="FFFFFF"/>
                </a:solidFill>
                <a:latin typeface="Arial"/>
                <a:cs typeface="Arial"/>
              </a:rPr>
              <a:t>2006;7(5):509-527.</a:t>
            </a:r>
            <a:endParaRPr sz="1400" dirty="0">
              <a:latin typeface="Arial"/>
              <a:cs typeface="Arial"/>
            </a:endParaRPr>
          </a:p>
        </p:txBody>
      </p:sp>
      <p:grpSp>
        <p:nvGrpSpPr>
          <p:cNvPr id="15" name="Group 14"/>
          <p:cNvGrpSpPr/>
          <p:nvPr/>
        </p:nvGrpSpPr>
        <p:grpSpPr>
          <a:xfrm>
            <a:off x="6984979" y="3665044"/>
            <a:ext cx="2167763" cy="3051503"/>
            <a:chOff x="6969886" y="3644063"/>
            <a:chExt cx="2167763" cy="3051503"/>
          </a:xfrm>
        </p:grpSpPr>
        <p:grpSp>
          <p:nvGrpSpPr>
            <p:cNvPr id="5" name="object 5"/>
            <p:cNvGrpSpPr/>
            <p:nvPr/>
          </p:nvGrpSpPr>
          <p:grpSpPr>
            <a:xfrm>
              <a:off x="6969886" y="3668521"/>
              <a:ext cx="2063750" cy="3027045"/>
              <a:chOff x="5990844" y="3419855"/>
              <a:chExt cx="2063750" cy="3027045"/>
            </a:xfrm>
          </p:grpSpPr>
          <p:sp>
            <p:nvSpPr>
              <p:cNvPr id="6" name="object 6"/>
              <p:cNvSpPr/>
              <p:nvPr/>
            </p:nvSpPr>
            <p:spPr>
              <a:xfrm>
                <a:off x="6019800" y="3505199"/>
                <a:ext cx="1540763" cy="291236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005322" y="3490721"/>
                <a:ext cx="1569720" cy="2941320"/>
              </a:xfrm>
              <a:custGeom>
                <a:avLst/>
                <a:gdLst/>
                <a:ahLst/>
                <a:cxnLst/>
                <a:rect l="l" t="t" r="r" b="b"/>
                <a:pathLst>
                  <a:path w="1569720" h="2941320">
                    <a:moveTo>
                      <a:pt x="0" y="0"/>
                    </a:moveTo>
                    <a:lnTo>
                      <a:pt x="1569720" y="0"/>
                    </a:lnTo>
                    <a:lnTo>
                      <a:pt x="1569720" y="2941320"/>
                    </a:lnTo>
                    <a:lnTo>
                      <a:pt x="0" y="2941320"/>
                    </a:lnTo>
                    <a:lnTo>
                      <a:pt x="0" y="0"/>
                    </a:lnTo>
                    <a:close/>
                  </a:path>
                </a:pathLst>
              </a:custGeom>
              <a:ln w="28956">
                <a:solidFill>
                  <a:srgbClr val="800000"/>
                </a:solidFill>
              </a:ln>
            </p:spPr>
            <p:txBody>
              <a:bodyPr wrap="square" lIns="0" tIns="0" rIns="0" bIns="0" rtlCol="0"/>
              <a:lstStyle/>
              <a:p>
                <a:endParaRPr/>
              </a:p>
            </p:txBody>
          </p:sp>
          <p:sp>
            <p:nvSpPr>
              <p:cNvPr id="8" name="object 8"/>
              <p:cNvSpPr/>
              <p:nvPr/>
            </p:nvSpPr>
            <p:spPr>
              <a:xfrm>
                <a:off x="7620761" y="3429761"/>
                <a:ext cx="424180" cy="477520"/>
              </a:xfrm>
              <a:custGeom>
                <a:avLst/>
                <a:gdLst/>
                <a:ahLst/>
                <a:cxnLst/>
                <a:rect l="l" t="t" r="r" b="b"/>
                <a:pathLst>
                  <a:path w="424179" h="477520">
                    <a:moveTo>
                      <a:pt x="423672" y="0"/>
                    </a:moveTo>
                    <a:lnTo>
                      <a:pt x="0" y="0"/>
                    </a:lnTo>
                    <a:lnTo>
                      <a:pt x="0" y="477012"/>
                    </a:lnTo>
                    <a:lnTo>
                      <a:pt x="423672" y="477012"/>
                    </a:lnTo>
                    <a:lnTo>
                      <a:pt x="423672" y="0"/>
                    </a:lnTo>
                    <a:close/>
                  </a:path>
                </a:pathLst>
              </a:custGeom>
              <a:solidFill>
                <a:srgbClr val="D6ECFF"/>
              </a:solidFill>
            </p:spPr>
            <p:txBody>
              <a:bodyPr wrap="square" lIns="0" tIns="0" rIns="0" bIns="0" rtlCol="0"/>
              <a:lstStyle/>
              <a:p>
                <a:endParaRPr/>
              </a:p>
            </p:txBody>
          </p:sp>
          <p:sp>
            <p:nvSpPr>
              <p:cNvPr id="9" name="object 9"/>
              <p:cNvSpPr/>
              <p:nvPr/>
            </p:nvSpPr>
            <p:spPr>
              <a:xfrm>
                <a:off x="7620761" y="3429761"/>
                <a:ext cx="424180" cy="477520"/>
              </a:xfrm>
              <a:custGeom>
                <a:avLst/>
                <a:gdLst/>
                <a:ahLst/>
                <a:cxnLst/>
                <a:rect l="l" t="t" r="r" b="b"/>
                <a:pathLst>
                  <a:path w="424179" h="477520">
                    <a:moveTo>
                      <a:pt x="0" y="0"/>
                    </a:moveTo>
                    <a:lnTo>
                      <a:pt x="423672" y="0"/>
                    </a:lnTo>
                    <a:lnTo>
                      <a:pt x="423672" y="477012"/>
                    </a:lnTo>
                    <a:lnTo>
                      <a:pt x="0" y="477012"/>
                    </a:lnTo>
                    <a:lnTo>
                      <a:pt x="0" y="0"/>
                    </a:lnTo>
                    <a:close/>
                  </a:path>
                </a:pathLst>
              </a:custGeom>
              <a:ln w="19812">
                <a:solidFill>
                  <a:srgbClr val="339966"/>
                </a:solidFill>
              </a:ln>
            </p:spPr>
            <p:txBody>
              <a:bodyPr wrap="square" lIns="0" tIns="0" rIns="0" bIns="0" rtlCol="0"/>
              <a:lstStyle/>
              <a:p>
                <a:endParaRPr/>
              </a:p>
            </p:txBody>
          </p:sp>
        </p:grpSp>
        <p:sp>
          <p:nvSpPr>
            <p:cNvPr id="10" name="object 10"/>
            <p:cNvSpPr txBox="1"/>
            <p:nvPr/>
          </p:nvSpPr>
          <p:spPr>
            <a:xfrm>
              <a:off x="8645522" y="3644063"/>
              <a:ext cx="424180" cy="477520"/>
            </a:xfrm>
            <a:prstGeom prst="rect">
              <a:avLst/>
            </a:prstGeom>
          </p:spPr>
          <p:txBody>
            <a:bodyPr vert="horz" wrap="square" lIns="0" tIns="34290" rIns="0" bIns="0" rtlCol="0">
              <a:spAutoFit/>
            </a:bodyPr>
            <a:lstStyle/>
            <a:p>
              <a:pPr marL="90170">
                <a:lnSpc>
                  <a:spcPct val="100000"/>
                </a:lnSpc>
                <a:spcBef>
                  <a:spcPts val="270"/>
                </a:spcBef>
              </a:pPr>
              <a:r>
                <a:rPr sz="2400" spc="-5" dirty="0">
                  <a:solidFill>
                    <a:srgbClr val="7FD13B"/>
                  </a:solidFill>
                  <a:latin typeface="Times New Roman"/>
                  <a:cs typeface="Times New Roman"/>
                </a:rPr>
                <a:t>Q</a:t>
              </a:r>
              <a:endParaRPr sz="2400" dirty="0">
                <a:latin typeface="Times New Roman"/>
                <a:cs typeface="Times New Roman"/>
              </a:endParaRPr>
            </a:p>
          </p:txBody>
        </p:sp>
        <p:sp>
          <p:nvSpPr>
            <p:cNvPr id="11" name="object 11"/>
            <p:cNvSpPr txBox="1"/>
            <p:nvPr/>
          </p:nvSpPr>
          <p:spPr>
            <a:xfrm>
              <a:off x="8382761" y="4372101"/>
              <a:ext cx="727075" cy="477520"/>
            </a:xfrm>
            <a:prstGeom prst="rect">
              <a:avLst/>
            </a:prstGeom>
            <a:solidFill>
              <a:srgbClr val="D6ECFF"/>
            </a:solidFill>
            <a:ln w="19811">
              <a:solidFill>
                <a:srgbClr val="800000"/>
              </a:solidFill>
            </a:ln>
          </p:spPr>
          <p:txBody>
            <a:bodyPr vert="horz" wrap="square" lIns="0" tIns="34290" rIns="0" bIns="0" rtlCol="0">
              <a:spAutoFit/>
            </a:bodyPr>
            <a:lstStyle/>
            <a:p>
              <a:pPr marL="90170">
                <a:lnSpc>
                  <a:spcPct val="100000"/>
                </a:lnSpc>
                <a:spcBef>
                  <a:spcPts val="270"/>
                </a:spcBef>
              </a:pPr>
              <a:r>
                <a:rPr sz="2400" dirty="0">
                  <a:solidFill>
                    <a:srgbClr val="990000"/>
                  </a:solidFill>
                  <a:latin typeface="Times New Roman"/>
                  <a:cs typeface="Times New Roman"/>
                </a:rPr>
                <a:t>pdet</a:t>
              </a:r>
              <a:endParaRPr sz="2400" dirty="0">
                <a:latin typeface="Times New Roman"/>
                <a:cs typeface="Times New Roman"/>
              </a:endParaRPr>
            </a:p>
          </p:txBody>
        </p:sp>
        <p:sp>
          <p:nvSpPr>
            <p:cNvPr id="12" name="object 12"/>
            <p:cNvSpPr txBox="1"/>
            <p:nvPr/>
          </p:nvSpPr>
          <p:spPr>
            <a:xfrm>
              <a:off x="8307702" y="5060295"/>
              <a:ext cx="762000" cy="477520"/>
            </a:xfrm>
            <a:prstGeom prst="rect">
              <a:avLst/>
            </a:prstGeom>
            <a:solidFill>
              <a:srgbClr val="D6ECFF"/>
            </a:solidFill>
            <a:ln w="19811">
              <a:solidFill>
                <a:srgbClr val="800080"/>
              </a:solidFill>
            </a:ln>
          </p:spPr>
          <p:txBody>
            <a:bodyPr vert="horz" wrap="square" lIns="0" tIns="34290" rIns="0" bIns="0" rtlCol="0">
              <a:spAutoFit/>
            </a:bodyPr>
            <a:lstStyle/>
            <a:p>
              <a:pPr marL="90170">
                <a:lnSpc>
                  <a:spcPct val="100000"/>
                </a:lnSpc>
                <a:spcBef>
                  <a:spcPts val="270"/>
                </a:spcBef>
              </a:pPr>
              <a:r>
                <a:rPr sz="2400" spc="-5" dirty="0">
                  <a:solidFill>
                    <a:srgbClr val="993366"/>
                  </a:solidFill>
                  <a:latin typeface="Times New Roman"/>
                  <a:cs typeface="Times New Roman"/>
                </a:rPr>
                <a:t>pves</a:t>
              </a:r>
              <a:endParaRPr sz="2400" dirty="0">
                <a:latin typeface="Times New Roman"/>
                <a:cs typeface="Times New Roman"/>
              </a:endParaRPr>
            </a:p>
          </p:txBody>
        </p:sp>
        <p:sp>
          <p:nvSpPr>
            <p:cNvPr id="13" name="object 13"/>
            <p:cNvSpPr txBox="1"/>
            <p:nvPr/>
          </p:nvSpPr>
          <p:spPr>
            <a:xfrm>
              <a:off x="8341994" y="5847082"/>
              <a:ext cx="795655" cy="477520"/>
            </a:xfrm>
            <a:prstGeom prst="rect">
              <a:avLst/>
            </a:prstGeom>
            <a:solidFill>
              <a:srgbClr val="D6ECFF"/>
            </a:solidFill>
            <a:ln w="19811">
              <a:solidFill>
                <a:srgbClr val="99CC00"/>
              </a:solidFill>
            </a:ln>
          </p:spPr>
          <p:txBody>
            <a:bodyPr vert="horz" wrap="square" lIns="0" tIns="34290" rIns="0" bIns="0" rtlCol="0">
              <a:spAutoFit/>
            </a:bodyPr>
            <a:lstStyle/>
            <a:p>
              <a:pPr marL="90170">
                <a:lnSpc>
                  <a:spcPct val="100000"/>
                </a:lnSpc>
                <a:spcBef>
                  <a:spcPts val="270"/>
                </a:spcBef>
              </a:pPr>
              <a:r>
                <a:rPr sz="2400" dirty="0">
                  <a:solidFill>
                    <a:srgbClr val="33CC33"/>
                  </a:solidFill>
                  <a:latin typeface="Times New Roman"/>
                  <a:cs typeface="Times New Roman"/>
                </a:rPr>
                <a:t>pabd</a:t>
              </a:r>
              <a:endParaRPr sz="2400" dirty="0">
                <a:latin typeface="Times New Roman"/>
                <a:cs typeface="Times New Roman"/>
              </a:endParaRPr>
            </a:p>
          </p:txBody>
        </p:sp>
      </p:grpSp>
      <p:sp>
        <p:nvSpPr>
          <p:cNvPr id="14" name="object 14"/>
          <p:cNvSpPr txBox="1"/>
          <p:nvPr/>
        </p:nvSpPr>
        <p:spPr>
          <a:xfrm>
            <a:off x="609362" y="4248276"/>
            <a:ext cx="4513580" cy="2040889"/>
          </a:xfrm>
          <a:prstGeom prst="rect">
            <a:avLst/>
          </a:prstGeom>
        </p:spPr>
        <p:txBody>
          <a:bodyPr vert="horz" wrap="square" lIns="0" tIns="51435" rIns="0" bIns="0" rtlCol="0">
            <a:spAutoFit/>
          </a:bodyPr>
          <a:lstStyle/>
          <a:p>
            <a:pPr marL="354965" marR="5080" indent="-354965">
              <a:lnSpc>
                <a:spcPct val="107000"/>
              </a:lnSpc>
              <a:spcBef>
                <a:spcPts val="405"/>
              </a:spcBef>
              <a:buClr>
                <a:srgbClr val="D6ECFF"/>
              </a:buClr>
              <a:buSzPct val="94642"/>
              <a:buFont typeface="Wingdings"/>
              <a:buChar char=""/>
              <a:tabLst>
                <a:tab pos="354965" algn="l"/>
                <a:tab pos="355600" algn="l"/>
              </a:tabLst>
            </a:pPr>
            <a:r>
              <a:rPr sz="2800" dirty="0">
                <a:solidFill>
                  <a:srgbClr val="7030A0"/>
                </a:solidFill>
                <a:latin typeface="Arial"/>
                <a:cs typeface="Arial"/>
              </a:rPr>
              <a:t>Detrusor overactivity </a:t>
            </a:r>
            <a:r>
              <a:rPr sz="2800" spc="-5" dirty="0">
                <a:solidFill>
                  <a:srgbClr val="7030A0"/>
                </a:solidFill>
                <a:latin typeface="Arial"/>
                <a:cs typeface="Arial"/>
              </a:rPr>
              <a:t>(DO)  </a:t>
            </a:r>
            <a:r>
              <a:rPr sz="2400" dirty="0">
                <a:solidFill>
                  <a:srgbClr val="0070C0"/>
                </a:solidFill>
                <a:latin typeface="Arial"/>
                <a:cs typeface="Arial"/>
              </a:rPr>
              <a:t>A </a:t>
            </a:r>
            <a:r>
              <a:rPr sz="2400" spc="-5" dirty="0">
                <a:solidFill>
                  <a:srgbClr val="0070C0"/>
                </a:solidFill>
                <a:latin typeface="Arial"/>
                <a:cs typeface="Arial"/>
              </a:rPr>
              <a:t>urodynamic observation  characterized by</a:t>
            </a:r>
            <a:r>
              <a:rPr sz="2400" spc="-25" dirty="0">
                <a:solidFill>
                  <a:srgbClr val="0070C0"/>
                </a:solidFill>
                <a:latin typeface="Arial"/>
                <a:cs typeface="Arial"/>
              </a:rPr>
              <a:t> </a:t>
            </a:r>
            <a:r>
              <a:rPr sz="2400" spc="-5" dirty="0">
                <a:solidFill>
                  <a:srgbClr val="0070C0"/>
                </a:solidFill>
                <a:latin typeface="Arial"/>
                <a:cs typeface="Arial"/>
              </a:rPr>
              <a:t>involuntary</a:t>
            </a:r>
            <a:endParaRPr sz="2400" dirty="0">
              <a:solidFill>
                <a:srgbClr val="0070C0"/>
              </a:solidFill>
              <a:latin typeface="Arial"/>
              <a:cs typeface="Arial"/>
            </a:endParaRPr>
          </a:p>
          <a:p>
            <a:pPr marL="705485" marR="139700">
              <a:lnSpc>
                <a:spcPts val="2860"/>
              </a:lnSpc>
              <a:spcBef>
                <a:spcPts val="114"/>
              </a:spcBef>
            </a:pPr>
            <a:r>
              <a:rPr sz="2400" spc="-5" dirty="0">
                <a:solidFill>
                  <a:srgbClr val="0070C0"/>
                </a:solidFill>
                <a:latin typeface="Arial"/>
                <a:cs typeface="Arial"/>
              </a:rPr>
              <a:t>detrusor contractions (IDC)  during the filling</a:t>
            </a:r>
            <a:r>
              <a:rPr sz="2400" spc="25" dirty="0">
                <a:solidFill>
                  <a:srgbClr val="0070C0"/>
                </a:solidFill>
                <a:latin typeface="Arial"/>
                <a:cs typeface="Arial"/>
              </a:rPr>
              <a:t> </a:t>
            </a:r>
            <a:r>
              <a:rPr sz="2400" spc="-5" dirty="0">
                <a:solidFill>
                  <a:srgbClr val="0070C0"/>
                </a:solidFill>
                <a:latin typeface="Arial"/>
                <a:cs typeface="Arial"/>
              </a:rPr>
              <a:t>phase</a:t>
            </a:r>
            <a:endParaRPr sz="2400" dirty="0">
              <a:solidFill>
                <a:srgbClr val="0070C0"/>
              </a:solidFill>
              <a:latin typeface="Arial"/>
              <a:cs typeface="Arial"/>
            </a:endParaRPr>
          </a:p>
        </p:txBody>
      </p:sp>
      <p:sp>
        <p:nvSpPr>
          <p:cNvPr id="16" name="TextBox 15"/>
          <p:cNvSpPr txBox="1"/>
          <p:nvPr/>
        </p:nvSpPr>
        <p:spPr>
          <a:xfrm rot="19974224">
            <a:off x="7163391" y="978597"/>
            <a:ext cx="1524000" cy="1015663"/>
          </a:xfrm>
          <a:prstGeom prst="rect">
            <a:avLst/>
          </a:prstGeom>
          <a:noFill/>
        </p:spPr>
        <p:txBody>
          <a:bodyPr wrap="square" rtlCol="0">
            <a:spAutoFit/>
          </a:bodyPr>
          <a:lstStyle/>
          <a:p>
            <a:r>
              <a:rPr lang="en-US" sz="2000" b="1" dirty="0" smtClean="0">
                <a:solidFill>
                  <a:srgbClr val="7030A0"/>
                </a:solidFill>
              </a:rPr>
              <a:t>Neurogenic OAB and DO</a:t>
            </a:r>
          </a:p>
          <a:p>
            <a:r>
              <a:rPr lang="en-US" sz="2000" b="1" dirty="0" smtClean="0">
                <a:solidFill>
                  <a:srgbClr val="7030A0"/>
                </a:solidFill>
              </a:rPr>
              <a:t>NLUTD</a:t>
            </a:r>
            <a:endParaRPr lang="en-US" sz="2000" b="1" dirty="0">
              <a:solidFill>
                <a:srgbClr val="7030A0"/>
              </a:solidFill>
            </a:endParaRPr>
          </a:p>
        </p:txBody>
      </p:sp>
    </p:spTree>
    <p:extLst>
      <p:ext uri="{BB962C8B-B14F-4D97-AF65-F5344CB8AC3E}">
        <p14:creationId xmlns:p14="http://schemas.microsoft.com/office/powerpoint/2010/main" val="254331900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5279" y="685800"/>
            <a:ext cx="3110865" cy="635000"/>
          </a:xfrm>
          <a:prstGeom prst="rect">
            <a:avLst/>
          </a:prstGeom>
        </p:spPr>
        <p:txBody>
          <a:bodyPr vert="horz" wrap="square" lIns="0" tIns="12065" rIns="0" bIns="0" rtlCol="0">
            <a:spAutoFit/>
          </a:bodyPr>
          <a:lstStyle/>
          <a:p>
            <a:pPr marL="12700">
              <a:lnSpc>
                <a:spcPct val="100000"/>
              </a:lnSpc>
              <a:spcBef>
                <a:spcPts val="95"/>
              </a:spcBef>
            </a:pPr>
            <a:r>
              <a:rPr lang="en-US" sz="4000" spc="-85" dirty="0" smtClean="0">
                <a:solidFill>
                  <a:srgbClr val="002060"/>
                </a:solidFill>
                <a:latin typeface="+mn-lt"/>
              </a:rPr>
              <a:t>All inclusive!!!</a:t>
            </a:r>
            <a:endParaRPr sz="4000" dirty="0">
              <a:solidFill>
                <a:srgbClr val="002060"/>
              </a:solidFill>
              <a:latin typeface="+mn-lt"/>
            </a:endParaRPr>
          </a:p>
        </p:txBody>
      </p:sp>
      <p:sp>
        <p:nvSpPr>
          <p:cNvPr id="3" name="object 3"/>
          <p:cNvSpPr txBox="1"/>
          <p:nvPr/>
        </p:nvSpPr>
        <p:spPr>
          <a:xfrm>
            <a:off x="914400" y="1447800"/>
            <a:ext cx="7540625" cy="4946866"/>
          </a:xfrm>
          <a:prstGeom prst="rect">
            <a:avLst/>
          </a:prstGeom>
        </p:spPr>
        <p:txBody>
          <a:bodyPr vert="horz" wrap="square" lIns="0" tIns="55244" rIns="0" bIns="0" rtlCol="0">
            <a:spAutoFit/>
          </a:bodyPr>
          <a:lstStyle/>
          <a:p>
            <a:pPr marL="355600" indent="-342900">
              <a:lnSpc>
                <a:spcPct val="100000"/>
              </a:lnSpc>
              <a:spcBef>
                <a:spcPts val="434"/>
              </a:spcBef>
              <a:buClr>
                <a:srgbClr val="D6ECFF"/>
              </a:buClr>
              <a:buSzPct val="95000"/>
              <a:buFont typeface="Wingdings"/>
              <a:buChar char=""/>
              <a:tabLst>
                <a:tab pos="354965" algn="l"/>
                <a:tab pos="355600" algn="l"/>
              </a:tabLst>
            </a:pPr>
            <a:r>
              <a:rPr lang="en-US" sz="3000" spc="-5" dirty="0">
                <a:solidFill>
                  <a:srgbClr val="0070C0"/>
                </a:solidFill>
                <a:cs typeface="Arial"/>
              </a:rPr>
              <a:t>Urinary retention </a:t>
            </a:r>
          </a:p>
          <a:p>
            <a:pPr marL="355600" indent="-342900">
              <a:lnSpc>
                <a:spcPct val="100000"/>
              </a:lnSpc>
              <a:spcBef>
                <a:spcPts val="434"/>
              </a:spcBef>
              <a:buClr>
                <a:srgbClr val="D6ECFF"/>
              </a:buClr>
              <a:buSzPct val="95000"/>
              <a:buFont typeface="Wingdings"/>
              <a:buChar char=""/>
              <a:tabLst>
                <a:tab pos="354965" algn="l"/>
                <a:tab pos="355600" algn="l"/>
              </a:tabLst>
            </a:pPr>
            <a:r>
              <a:rPr lang="en-US" sz="3000" spc="-5" dirty="0">
                <a:solidFill>
                  <a:srgbClr val="0070C0"/>
                </a:solidFill>
                <a:cs typeface="Arial"/>
              </a:rPr>
              <a:t>Overactive bladder (OAB), </a:t>
            </a:r>
            <a:endParaRPr lang="en-US" sz="3000" spc="-5" dirty="0" smtClean="0">
              <a:solidFill>
                <a:srgbClr val="0070C0"/>
              </a:solidFill>
              <a:cs typeface="Arial"/>
            </a:endParaRPr>
          </a:p>
          <a:p>
            <a:pPr marL="355600" indent="-342900">
              <a:lnSpc>
                <a:spcPct val="100000"/>
              </a:lnSpc>
              <a:spcBef>
                <a:spcPts val="434"/>
              </a:spcBef>
              <a:buClr>
                <a:srgbClr val="D6ECFF"/>
              </a:buClr>
              <a:buSzPct val="95000"/>
              <a:buFont typeface="Wingdings"/>
              <a:buChar char=""/>
              <a:tabLst>
                <a:tab pos="354965" algn="l"/>
                <a:tab pos="355600" algn="l"/>
              </a:tabLst>
            </a:pPr>
            <a:r>
              <a:rPr lang="en-US" sz="3000" spc="-5" dirty="0" smtClean="0">
                <a:solidFill>
                  <a:srgbClr val="0070C0"/>
                </a:solidFill>
                <a:cs typeface="Arial"/>
              </a:rPr>
              <a:t>Painful </a:t>
            </a:r>
            <a:r>
              <a:rPr lang="en-US" sz="3000" spc="-5" dirty="0">
                <a:solidFill>
                  <a:srgbClr val="0070C0"/>
                </a:solidFill>
                <a:cs typeface="Arial"/>
              </a:rPr>
              <a:t>bladder syndrome</a:t>
            </a:r>
          </a:p>
          <a:p>
            <a:pPr marL="355600" indent="-342900">
              <a:lnSpc>
                <a:spcPct val="100000"/>
              </a:lnSpc>
              <a:spcBef>
                <a:spcPts val="434"/>
              </a:spcBef>
              <a:buClr>
                <a:srgbClr val="D6ECFF"/>
              </a:buClr>
              <a:buSzPct val="95000"/>
              <a:buFont typeface="Wingdings"/>
              <a:buChar char=""/>
              <a:tabLst>
                <a:tab pos="354965" algn="l"/>
                <a:tab pos="355600" algn="l"/>
              </a:tabLst>
            </a:pPr>
            <a:r>
              <a:rPr lang="en-US" sz="3000" spc="-5" dirty="0">
                <a:solidFill>
                  <a:srgbClr val="0070C0"/>
                </a:solidFill>
                <a:cs typeface="Arial"/>
              </a:rPr>
              <a:t>Fecal incontinence</a:t>
            </a:r>
          </a:p>
          <a:p>
            <a:pPr marL="355600" indent="-342900">
              <a:lnSpc>
                <a:spcPct val="100000"/>
              </a:lnSpc>
              <a:spcBef>
                <a:spcPts val="434"/>
              </a:spcBef>
              <a:buClr>
                <a:srgbClr val="D6ECFF"/>
              </a:buClr>
              <a:buSzPct val="95000"/>
              <a:buFont typeface="Wingdings"/>
              <a:buChar char=""/>
              <a:tabLst>
                <a:tab pos="354965" algn="l"/>
                <a:tab pos="355600" algn="l"/>
              </a:tabLst>
            </a:pPr>
            <a:r>
              <a:rPr sz="3000" spc="-5" dirty="0" smtClean="0">
                <a:solidFill>
                  <a:srgbClr val="0070C0"/>
                </a:solidFill>
                <a:cs typeface="Arial"/>
              </a:rPr>
              <a:t>Sexual </a:t>
            </a:r>
            <a:r>
              <a:rPr sz="3000" spc="-5" dirty="0">
                <a:solidFill>
                  <a:srgbClr val="0070C0"/>
                </a:solidFill>
                <a:cs typeface="Arial"/>
              </a:rPr>
              <a:t>function</a:t>
            </a:r>
            <a:r>
              <a:rPr sz="3000" spc="-35" dirty="0">
                <a:solidFill>
                  <a:srgbClr val="0070C0"/>
                </a:solidFill>
                <a:cs typeface="Arial"/>
              </a:rPr>
              <a:t> </a:t>
            </a:r>
            <a:r>
              <a:rPr sz="3000" spc="-5" dirty="0">
                <a:solidFill>
                  <a:srgbClr val="0070C0"/>
                </a:solidFill>
                <a:cs typeface="Arial"/>
              </a:rPr>
              <a:t>improves</a:t>
            </a:r>
            <a:endParaRPr sz="3000" dirty="0">
              <a:solidFill>
                <a:srgbClr val="0070C0"/>
              </a:solidFill>
              <a:cs typeface="Arial"/>
            </a:endParaRPr>
          </a:p>
          <a:p>
            <a:pPr marL="355600" indent="-342900">
              <a:lnSpc>
                <a:spcPct val="100000"/>
              </a:lnSpc>
              <a:spcBef>
                <a:spcPts val="335"/>
              </a:spcBef>
              <a:buClr>
                <a:srgbClr val="D6ECFF"/>
              </a:buClr>
              <a:buSzPct val="95000"/>
              <a:buFont typeface="Wingdings"/>
              <a:buChar char=""/>
              <a:tabLst>
                <a:tab pos="354965" algn="l"/>
                <a:tab pos="355600" algn="l"/>
              </a:tabLst>
            </a:pPr>
            <a:r>
              <a:rPr sz="3000" spc="-5" dirty="0">
                <a:solidFill>
                  <a:srgbClr val="0070C0"/>
                </a:solidFill>
                <a:cs typeface="Arial"/>
              </a:rPr>
              <a:t>Quality </a:t>
            </a:r>
            <a:r>
              <a:rPr sz="3000" dirty="0">
                <a:solidFill>
                  <a:srgbClr val="0070C0"/>
                </a:solidFill>
                <a:cs typeface="Arial"/>
              </a:rPr>
              <a:t>of </a:t>
            </a:r>
            <a:r>
              <a:rPr sz="3000" spc="-5" dirty="0">
                <a:solidFill>
                  <a:srgbClr val="0070C0"/>
                </a:solidFill>
                <a:cs typeface="Arial"/>
              </a:rPr>
              <a:t>life improves </a:t>
            </a:r>
            <a:endParaRPr lang="en-US" sz="3000" spc="-5" dirty="0" smtClean="0">
              <a:solidFill>
                <a:srgbClr val="0070C0"/>
              </a:solidFill>
              <a:cs typeface="Arial"/>
            </a:endParaRPr>
          </a:p>
          <a:p>
            <a:pPr marL="355600" indent="-342900">
              <a:lnSpc>
                <a:spcPct val="100000"/>
              </a:lnSpc>
              <a:spcBef>
                <a:spcPts val="335"/>
              </a:spcBef>
              <a:buClr>
                <a:srgbClr val="D6ECFF"/>
              </a:buClr>
              <a:buSzPct val="95000"/>
              <a:buFont typeface="Wingdings"/>
              <a:buChar char=""/>
              <a:tabLst>
                <a:tab pos="354965" algn="l"/>
                <a:tab pos="355600" algn="l"/>
              </a:tabLst>
            </a:pPr>
            <a:r>
              <a:rPr sz="3000" dirty="0" smtClean="0">
                <a:solidFill>
                  <a:srgbClr val="0070C0"/>
                </a:solidFill>
                <a:cs typeface="Arial"/>
              </a:rPr>
              <a:t>Psychosocial</a:t>
            </a:r>
            <a:r>
              <a:rPr sz="3000" spc="-20" dirty="0" smtClean="0">
                <a:solidFill>
                  <a:srgbClr val="0070C0"/>
                </a:solidFill>
                <a:cs typeface="Arial"/>
              </a:rPr>
              <a:t> </a:t>
            </a:r>
            <a:r>
              <a:rPr sz="3000" spc="-5" dirty="0">
                <a:solidFill>
                  <a:srgbClr val="0070C0"/>
                </a:solidFill>
                <a:cs typeface="Arial"/>
              </a:rPr>
              <a:t>outlook</a:t>
            </a:r>
            <a:endParaRPr sz="3000" dirty="0">
              <a:solidFill>
                <a:srgbClr val="0070C0"/>
              </a:solidFill>
              <a:cs typeface="Arial"/>
            </a:endParaRPr>
          </a:p>
          <a:p>
            <a:pPr marL="683260" lvl="1" indent="-285115">
              <a:lnSpc>
                <a:spcPct val="100000"/>
              </a:lnSpc>
              <a:spcBef>
                <a:spcPts val="315"/>
              </a:spcBef>
              <a:buClr>
                <a:srgbClr val="EA157A"/>
              </a:buClr>
              <a:buSzPct val="90384"/>
              <a:buFont typeface="Wingdings"/>
              <a:buChar char=""/>
              <a:tabLst>
                <a:tab pos="682625" algn="l"/>
                <a:tab pos="683260" algn="l"/>
              </a:tabLst>
            </a:pPr>
            <a:r>
              <a:rPr sz="2600" dirty="0">
                <a:solidFill>
                  <a:srgbClr val="0070C0"/>
                </a:solidFill>
                <a:cs typeface="Arial"/>
              </a:rPr>
              <a:t>Depression</a:t>
            </a:r>
            <a:r>
              <a:rPr sz="2600" spc="-40" dirty="0">
                <a:solidFill>
                  <a:srgbClr val="0070C0"/>
                </a:solidFill>
                <a:cs typeface="Arial"/>
              </a:rPr>
              <a:t> </a:t>
            </a:r>
            <a:r>
              <a:rPr sz="2600" dirty="0">
                <a:solidFill>
                  <a:srgbClr val="0070C0"/>
                </a:solidFill>
                <a:cs typeface="Arial"/>
              </a:rPr>
              <a:t>improves</a:t>
            </a:r>
          </a:p>
          <a:p>
            <a:pPr marL="683260" lvl="1" indent="-285115">
              <a:lnSpc>
                <a:spcPct val="100000"/>
              </a:lnSpc>
              <a:spcBef>
                <a:spcPts val="310"/>
              </a:spcBef>
              <a:buClr>
                <a:srgbClr val="EA157A"/>
              </a:buClr>
              <a:buSzPct val="90384"/>
              <a:buFont typeface="Wingdings"/>
              <a:buChar char=""/>
              <a:tabLst>
                <a:tab pos="682625" algn="l"/>
                <a:tab pos="683260" algn="l"/>
              </a:tabLst>
            </a:pPr>
            <a:r>
              <a:rPr sz="2600" dirty="0">
                <a:solidFill>
                  <a:srgbClr val="0070C0"/>
                </a:solidFill>
                <a:cs typeface="Arial"/>
              </a:rPr>
              <a:t>Optimism </a:t>
            </a:r>
            <a:r>
              <a:rPr sz="2600" spc="-5" dirty="0">
                <a:solidFill>
                  <a:srgbClr val="0070C0"/>
                </a:solidFill>
                <a:cs typeface="Arial"/>
              </a:rPr>
              <a:t>is </a:t>
            </a:r>
            <a:r>
              <a:rPr sz="2600" spc="5" dirty="0">
                <a:solidFill>
                  <a:srgbClr val="0070C0"/>
                </a:solidFill>
                <a:cs typeface="Arial"/>
              </a:rPr>
              <a:t>not </a:t>
            </a:r>
            <a:r>
              <a:rPr sz="2600" dirty="0">
                <a:solidFill>
                  <a:srgbClr val="0070C0"/>
                </a:solidFill>
                <a:cs typeface="Arial"/>
              </a:rPr>
              <a:t>a predictor of</a:t>
            </a:r>
            <a:r>
              <a:rPr sz="2600" spc="-65" dirty="0">
                <a:solidFill>
                  <a:srgbClr val="0070C0"/>
                </a:solidFill>
                <a:cs typeface="Arial"/>
              </a:rPr>
              <a:t> </a:t>
            </a:r>
            <a:r>
              <a:rPr sz="2600" spc="5" dirty="0">
                <a:solidFill>
                  <a:srgbClr val="0070C0"/>
                </a:solidFill>
                <a:cs typeface="Arial"/>
              </a:rPr>
              <a:t>success</a:t>
            </a:r>
            <a:endParaRPr sz="2600" dirty="0">
              <a:solidFill>
                <a:srgbClr val="0070C0"/>
              </a:solidFill>
              <a:cs typeface="Arial"/>
            </a:endParaRPr>
          </a:p>
          <a:p>
            <a:pPr marL="355600" indent="-342900">
              <a:lnSpc>
                <a:spcPct val="100000"/>
              </a:lnSpc>
              <a:spcBef>
                <a:spcPts val="334"/>
              </a:spcBef>
              <a:buClr>
                <a:srgbClr val="D6ECFF"/>
              </a:buClr>
              <a:buSzPct val="95000"/>
              <a:buFont typeface="Wingdings"/>
              <a:buChar char=""/>
              <a:tabLst>
                <a:tab pos="354965" algn="l"/>
                <a:tab pos="355600" algn="l"/>
              </a:tabLst>
            </a:pPr>
            <a:r>
              <a:rPr sz="3000" spc="-5" dirty="0">
                <a:solidFill>
                  <a:srgbClr val="0070C0"/>
                </a:solidFill>
                <a:cs typeface="Arial"/>
              </a:rPr>
              <a:t>Long-term safety </a:t>
            </a:r>
            <a:r>
              <a:rPr sz="3000" dirty="0">
                <a:solidFill>
                  <a:srgbClr val="0070C0"/>
                </a:solidFill>
                <a:cs typeface="Arial"/>
              </a:rPr>
              <a:t>in </a:t>
            </a:r>
            <a:r>
              <a:rPr sz="3000" spc="-5" dirty="0">
                <a:solidFill>
                  <a:srgbClr val="0070C0"/>
                </a:solidFill>
                <a:cs typeface="Arial"/>
              </a:rPr>
              <a:t>Medicare</a:t>
            </a:r>
            <a:r>
              <a:rPr sz="3000" spc="-10" dirty="0">
                <a:solidFill>
                  <a:srgbClr val="0070C0"/>
                </a:solidFill>
                <a:cs typeface="Arial"/>
              </a:rPr>
              <a:t> </a:t>
            </a:r>
            <a:r>
              <a:rPr sz="3000" spc="-5" dirty="0">
                <a:solidFill>
                  <a:srgbClr val="0070C0"/>
                </a:solidFill>
                <a:cs typeface="Arial"/>
              </a:rPr>
              <a:t>beneficiaries</a:t>
            </a:r>
            <a:endParaRPr sz="3000" dirty="0">
              <a:solidFill>
                <a:srgbClr val="0070C0"/>
              </a:solidFill>
              <a:cs typeface="Arial"/>
            </a:endParaRPr>
          </a:p>
        </p:txBody>
      </p:sp>
      <p:sp>
        <p:nvSpPr>
          <p:cNvPr id="4" name="object 4"/>
          <p:cNvSpPr txBox="1"/>
          <p:nvPr/>
        </p:nvSpPr>
        <p:spPr>
          <a:xfrm>
            <a:off x="6400800" y="6282177"/>
            <a:ext cx="2969260" cy="504625"/>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Times New Roman"/>
                <a:cs typeface="Times New Roman"/>
              </a:rPr>
              <a:t>Banakhar,</a:t>
            </a:r>
            <a:r>
              <a:rPr sz="1600" spc="-75" dirty="0">
                <a:solidFill>
                  <a:srgbClr val="FFFFFF"/>
                </a:solidFill>
                <a:latin typeface="Times New Roman"/>
                <a:cs typeface="Times New Roman"/>
              </a:rPr>
              <a:t> </a:t>
            </a:r>
            <a:r>
              <a:rPr sz="1600" dirty="0">
                <a:solidFill>
                  <a:srgbClr val="FFFFFF"/>
                </a:solidFill>
                <a:latin typeface="Times New Roman"/>
                <a:cs typeface="Times New Roman"/>
              </a:rPr>
              <a:t>2014</a:t>
            </a:r>
            <a:endParaRPr sz="1600" dirty="0">
              <a:latin typeface="Times New Roman"/>
              <a:cs typeface="Times New Roman"/>
            </a:endParaRPr>
          </a:p>
          <a:p>
            <a:pPr marL="12700">
              <a:lnSpc>
                <a:spcPct val="100000"/>
              </a:lnSpc>
            </a:pPr>
            <a:r>
              <a:rPr sz="1600" spc="-5" dirty="0">
                <a:solidFill>
                  <a:schemeClr val="bg1">
                    <a:lumMod val="50000"/>
                  </a:schemeClr>
                </a:solidFill>
                <a:latin typeface="Times New Roman"/>
                <a:cs typeface="Times New Roman"/>
              </a:rPr>
              <a:t>Chungtai,</a:t>
            </a:r>
            <a:r>
              <a:rPr sz="1600" spc="-55" dirty="0">
                <a:solidFill>
                  <a:schemeClr val="bg1">
                    <a:lumMod val="50000"/>
                  </a:schemeClr>
                </a:solidFill>
                <a:latin typeface="Times New Roman"/>
                <a:cs typeface="Times New Roman"/>
              </a:rPr>
              <a:t> </a:t>
            </a:r>
            <a:r>
              <a:rPr sz="1600" dirty="0" smtClean="0">
                <a:solidFill>
                  <a:schemeClr val="bg1">
                    <a:lumMod val="50000"/>
                  </a:schemeClr>
                </a:solidFill>
                <a:latin typeface="Times New Roman"/>
                <a:cs typeface="Times New Roman"/>
              </a:rPr>
              <a:t>2014</a:t>
            </a:r>
            <a:r>
              <a:rPr lang="en-US" sz="1600" dirty="0" smtClean="0">
                <a:solidFill>
                  <a:schemeClr val="bg1">
                    <a:lumMod val="50000"/>
                  </a:schemeClr>
                </a:solidFill>
                <a:latin typeface="Times New Roman"/>
                <a:cs typeface="Times New Roman"/>
              </a:rPr>
              <a:t>, </a:t>
            </a:r>
            <a:r>
              <a:rPr sz="1600" spc="-5" dirty="0" smtClean="0">
                <a:solidFill>
                  <a:schemeClr val="bg1">
                    <a:lumMod val="50000"/>
                  </a:schemeClr>
                </a:solidFill>
                <a:latin typeface="Times New Roman"/>
                <a:cs typeface="Times New Roman"/>
              </a:rPr>
              <a:t>Levin</a:t>
            </a:r>
            <a:r>
              <a:rPr sz="1600" spc="5" dirty="0" smtClean="0">
                <a:solidFill>
                  <a:schemeClr val="bg1">
                    <a:lumMod val="50000"/>
                  </a:schemeClr>
                </a:solidFill>
                <a:latin typeface="Times New Roman"/>
                <a:cs typeface="Times New Roman"/>
              </a:rPr>
              <a:t> </a:t>
            </a:r>
            <a:r>
              <a:rPr sz="1600" dirty="0">
                <a:solidFill>
                  <a:schemeClr val="bg1">
                    <a:lumMod val="50000"/>
                  </a:schemeClr>
                </a:solidFill>
                <a:latin typeface="Times New Roman"/>
                <a:cs typeface="Times New Roman"/>
              </a:rPr>
              <a:t>2014</a:t>
            </a:r>
          </a:p>
        </p:txBody>
      </p:sp>
      <p:pic>
        <p:nvPicPr>
          <p:cNvPr id="5" name="Picture 4"/>
          <p:cNvPicPr>
            <a:picLocks noChangeAspect="1"/>
          </p:cNvPicPr>
          <p:nvPr/>
        </p:nvPicPr>
        <p:blipFill>
          <a:blip r:embed="rId3"/>
          <a:stretch>
            <a:fillRect/>
          </a:stretch>
        </p:blipFill>
        <p:spPr>
          <a:xfrm>
            <a:off x="6096000" y="1752600"/>
            <a:ext cx="2658086" cy="2438611"/>
          </a:xfrm>
          <a:prstGeom prst="rect">
            <a:avLst/>
          </a:prstGeom>
        </p:spPr>
      </p:pic>
    </p:spTree>
    <p:extLst>
      <p:ext uri="{BB962C8B-B14F-4D97-AF65-F5344CB8AC3E}">
        <p14:creationId xmlns:p14="http://schemas.microsoft.com/office/powerpoint/2010/main" val="382377753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418113"/>
            <a:ext cx="2863474" cy="3611087"/>
          </a:xfrm>
          <a:prstGeom prst="rect">
            <a:avLst/>
          </a:prstGeom>
        </p:spPr>
      </p:pic>
      <p:sp>
        <p:nvSpPr>
          <p:cNvPr id="4" name="Rectangle 3"/>
          <p:cNvSpPr/>
          <p:nvPr/>
        </p:nvSpPr>
        <p:spPr>
          <a:xfrm>
            <a:off x="1518519" y="137351"/>
            <a:ext cx="3909109" cy="523220"/>
          </a:xfrm>
          <a:prstGeom prst="rect">
            <a:avLst/>
          </a:prstGeom>
        </p:spPr>
        <p:txBody>
          <a:bodyPr wrap="square">
            <a:spAutoFit/>
          </a:bodyPr>
          <a:lstStyle/>
          <a:p>
            <a:r>
              <a:rPr lang="en-US" sz="2800" dirty="0" smtClean="0">
                <a:solidFill>
                  <a:srgbClr val="0070C0"/>
                </a:solidFill>
              </a:rPr>
              <a:t>Our experience</a:t>
            </a:r>
            <a:endParaRPr lang="en-US" sz="2800" dirty="0">
              <a:solidFill>
                <a:srgbClr val="0070C0"/>
              </a:solidFill>
            </a:endParaRPr>
          </a:p>
        </p:txBody>
      </p:sp>
      <p:pic>
        <p:nvPicPr>
          <p:cNvPr id="6" name="Picture 5"/>
          <p:cNvPicPr>
            <a:picLocks noChangeAspect="1"/>
          </p:cNvPicPr>
          <p:nvPr/>
        </p:nvPicPr>
        <p:blipFill>
          <a:blip r:embed="rId3"/>
          <a:stretch>
            <a:fillRect/>
          </a:stretch>
        </p:blipFill>
        <p:spPr>
          <a:xfrm>
            <a:off x="3657600" y="762000"/>
            <a:ext cx="5436301" cy="403891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4490" y="3530439"/>
            <a:ext cx="2884310" cy="3047999"/>
          </a:xfrm>
          <a:prstGeom prst="rect">
            <a:avLst/>
          </a:prstGeom>
        </p:spPr>
      </p:pic>
    </p:spTree>
    <p:extLst>
      <p:ext uri="{BB962C8B-B14F-4D97-AF65-F5344CB8AC3E}">
        <p14:creationId xmlns:p14="http://schemas.microsoft.com/office/powerpoint/2010/main" val="254460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5800"/>
            <a:ext cx="8229600" cy="4525963"/>
          </a:xfrm>
        </p:spPr>
        <p:txBody>
          <a:bodyPr/>
          <a:lstStyle/>
          <a:p>
            <a:pPr marL="0" indent="0">
              <a:buNone/>
            </a:pPr>
            <a:r>
              <a:rPr lang="en-US" dirty="0"/>
              <a:t>This meta-analysis supports not only the beneﬁts of permanent SNM for various </a:t>
            </a:r>
            <a:r>
              <a:rPr lang="en-US" dirty="0" err="1"/>
              <a:t>nLUTDs</a:t>
            </a:r>
            <a:r>
              <a:rPr lang="en-US" dirty="0"/>
              <a:t> but also high overall success rates, similar to idiopathic patients </a:t>
            </a:r>
            <a:r>
              <a:rPr lang="en-US" dirty="0" smtClean="0"/>
              <a:t>in over </a:t>
            </a:r>
            <a:r>
              <a:rPr lang="en-US" dirty="0"/>
              <a:t>20 Years’ </a:t>
            </a:r>
            <a:r>
              <a:rPr lang="en-US" dirty="0" smtClean="0"/>
              <a:t>Experience</a:t>
            </a:r>
            <a:endParaRPr lang="en-US" dirty="0"/>
          </a:p>
        </p:txBody>
      </p:sp>
      <p:sp>
        <p:nvSpPr>
          <p:cNvPr id="4" name="Rectangle 3"/>
          <p:cNvSpPr/>
          <p:nvPr/>
        </p:nvSpPr>
        <p:spPr>
          <a:xfrm>
            <a:off x="152400" y="6377267"/>
            <a:ext cx="2411558" cy="307777"/>
          </a:xfrm>
          <a:prstGeom prst="rect">
            <a:avLst/>
          </a:prstGeom>
        </p:spPr>
        <p:txBody>
          <a:bodyPr wrap="none">
            <a:spAutoFit/>
          </a:bodyPr>
          <a:lstStyle/>
          <a:p>
            <a:r>
              <a:rPr lang="en-US" sz="1400" dirty="0"/>
              <a:t>Arndt van </a:t>
            </a:r>
            <a:r>
              <a:rPr lang="en-US" sz="1400" dirty="0" err="1"/>
              <a:t>Ophoven</a:t>
            </a:r>
            <a:r>
              <a:rPr lang="en-US" sz="1400" dirty="0"/>
              <a:t> </a:t>
            </a:r>
            <a:r>
              <a:rPr lang="en-US" sz="1400" dirty="0" smtClean="0"/>
              <a:t> et al 2021</a:t>
            </a:r>
            <a:endParaRPr lang="en-US" sz="1400" dirty="0"/>
          </a:p>
        </p:txBody>
      </p:sp>
      <p:pic>
        <p:nvPicPr>
          <p:cNvPr id="5" name="Picture 4"/>
          <p:cNvPicPr>
            <a:picLocks noChangeAspect="1"/>
          </p:cNvPicPr>
          <p:nvPr/>
        </p:nvPicPr>
        <p:blipFill>
          <a:blip r:embed="rId2"/>
          <a:stretch>
            <a:fillRect/>
          </a:stretch>
        </p:blipFill>
        <p:spPr>
          <a:xfrm>
            <a:off x="358920" y="3203740"/>
            <a:ext cx="4410075" cy="3109326"/>
          </a:xfrm>
          <a:prstGeom prst="rect">
            <a:avLst/>
          </a:prstGeom>
        </p:spPr>
      </p:pic>
      <p:pic>
        <p:nvPicPr>
          <p:cNvPr id="6" name="Picture 5"/>
          <p:cNvPicPr>
            <a:picLocks noChangeAspect="1"/>
          </p:cNvPicPr>
          <p:nvPr/>
        </p:nvPicPr>
        <p:blipFill>
          <a:blip r:embed="rId3"/>
          <a:stretch>
            <a:fillRect/>
          </a:stretch>
        </p:blipFill>
        <p:spPr>
          <a:xfrm>
            <a:off x="4768995" y="3203739"/>
            <a:ext cx="4251180" cy="3292581"/>
          </a:xfrm>
          <a:prstGeom prst="rect">
            <a:avLst/>
          </a:prstGeom>
        </p:spPr>
      </p:pic>
      <p:pic>
        <p:nvPicPr>
          <p:cNvPr id="7" name="Picture 6"/>
          <p:cNvPicPr>
            <a:picLocks noChangeAspect="1"/>
          </p:cNvPicPr>
          <p:nvPr/>
        </p:nvPicPr>
        <p:blipFill>
          <a:blip r:embed="rId4"/>
          <a:stretch>
            <a:fillRect/>
          </a:stretch>
        </p:blipFill>
        <p:spPr>
          <a:xfrm>
            <a:off x="545497" y="2429728"/>
            <a:ext cx="7852329" cy="2688569"/>
          </a:xfrm>
          <a:prstGeom prst="rect">
            <a:avLst/>
          </a:prstGeom>
        </p:spPr>
      </p:pic>
      <p:sp>
        <p:nvSpPr>
          <p:cNvPr id="8" name="Rectangle 7"/>
          <p:cNvSpPr/>
          <p:nvPr/>
        </p:nvSpPr>
        <p:spPr>
          <a:xfrm>
            <a:off x="2743200" y="6285066"/>
            <a:ext cx="4572000" cy="461665"/>
          </a:xfrm>
          <a:prstGeom prst="rect">
            <a:avLst/>
          </a:prstGeom>
        </p:spPr>
        <p:txBody>
          <a:bodyPr>
            <a:spAutoFit/>
          </a:bodyPr>
          <a:lstStyle/>
          <a:p>
            <a:r>
              <a:rPr lang="en-US" sz="1200" dirty="0" smtClean="0"/>
              <a:t>Siddiqui </a:t>
            </a:r>
            <a:r>
              <a:rPr lang="en-US" sz="1200" dirty="0"/>
              <a:t>NY, et al.: J </a:t>
            </a:r>
            <a:r>
              <a:rPr lang="en-US" sz="1200" dirty="0" err="1"/>
              <a:t>Urol</a:t>
            </a:r>
            <a:r>
              <a:rPr lang="en-US" sz="1200" dirty="0"/>
              <a:t> 2009;186:2799.</a:t>
            </a:r>
          </a:p>
          <a:p>
            <a:r>
              <a:rPr lang="en-US" sz="1200" dirty="0" err="1" smtClean="0"/>
              <a:t>Chartier</a:t>
            </a:r>
            <a:r>
              <a:rPr lang="en-US" sz="1200" dirty="0" smtClean="0"/>
              <a:t>-Kastler</a:t>
            </a:r>
            <a:r>
              <a:rPr lang="en-US" sz="1200" dirty="0"/>
              <a:t>, et al.: BJU </a:t>
            </a:r>
            <a:r>
              <a:rPr lang="en-US" sz="1200" dirty="0" err="1"/>
              <a:t>Int</a:t>
            </a:r>
            <a:r>
              <a:rPr lang="en-US" sz="1200" dirty="0"/>
              <a:t> 2007;101:417</a:t>
            </a:r>
          </a:p>
        </p:txBody>
      </p:sp>
      <p:pic>
        <p:nvPicPr>
          <p:cNvPr id="9" name="Picture 8"/>
          <p:cNvPicPr>
            <a:picLocks noChangeAspect="1"/>
          </p:cNvPicPr>
          <p:nvPr/>
        </p:nvPicPr>
        <p:blipFill>
          <a:blip r:embed="rId5"/>
          <a:stretch>
            <a:fillRect/>
          </a:stretch>
        </p:blipFill>
        <p:spPr>
          <a:xfrm>
            <a:off x="2263908" y="3555151"/>
            <a:ext cx="6535478" cy="3158002"/>
          </a:xfrm>
          <a:prstGeom prst="rect">
            <a:avLst/>
          </a:prstGeom>
        </p:spPr>
      </p:pic>
    </p:spTree>
    <p:extLst>
      <p:ext uri="{BB962C8B-B14F-4D97-AF65-F5344CB8AC3E}">
        <p14:creationId xmlns:p14="http://schemas.microsoft.com/office/powerpoint/2010/main" val="42597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794223"/>
            <a:ext cx="4401820" cy="635000"/>
          </a:xfrm>
          <a:prstGeom prst="rect">
            <a:avLst/>
          </a:prstGeom>
        </p:spPr>
        <p:txBody>
          <a:bodyPr vert="horz" wrap="square" lIns="0" tIns="12065" rIns="0" bIns="0" rtlCol="0">
            <a:spAutoFit/>
          </a:bodyPr>
          <a:lstStyle/>
          <a:p>
            <a:pPr marL="12700">
              <a:lnSpc>
                <a:spcPct val="100000"/>
              </a:lnSpc>
              <a:spcBef>
                <a:spcPts val="95"/>
              </a:spcBef>
            </a:pPr>
            <a:r>
              <a:rPr lang="en-US" sz="4000" spc="-90" dirty="0" smtClean="0"/>
              <a:t>Adverse events</a:t>
            </a:r>
            <a:endParaRPr sz="4000" dirty="0"/>
          </a:p>
        </p:txBody>
      </p:sp>
      <p:sp>
        <p:nvSpPr>
          <p:cNvPr id="4" name="object 4"/>
          <p:cNvSpPr txBox="1"/>
          <p:nvPr/>
        </p:nvSpPr>
        <p:spPr>
          <a:xfrm>
            <a:off x="383540" y="6199123"/>
            <a:ext cx="3481070" cy="269240"/>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FFFFFF"/>
                </a:solidFill>
                <a:latin typeface="Times New Roman"/>
                <a:cs typeface="Times New Roman"/>
              </a:rPr>
              <a:t>Siddiqui </a:t>
            </a:r>
            <a:r>
              <a:rPr sz="1600" spc="-75" dirty="0">
                <a:solidFill>
                  <a:srgbClr val="FFFFFF"/>
                </a:solidFill>
                <a:latin typeface="Times New Roman"/>
                <a:cs typeface="Times New Roman"/>
              </a:rPr>
              <a:t>NY, </a:t>
            </a:r>
            <a:r>
              <a:rPr sz="1600" spc="-5" dirty="0">
                <a:solidFill>
                  <a:srgbClr val="FFFFFF"/>
                </a:solidFill>
                <a:latin typeface="Times New Roman"/>
                <a:cs typeface="Times New Roman"/>
              </a:rPr>
              <a:t>et al.: J Urol</a:t>
            </a:r>
            <a:r>
              <a:rPr sz="1600" spc="80" dirty="0">
                <a:solidFill>
                  <a:srgbClr val="FFFFFF"/>
                </a:solidFill>
                <a:latin typeface="Times New Roman"/>
                <a:cs typeface="Times New Roman"/>
              </a:rPr>
              <a:t> </a:t>
            </a:r>
            <a:r>
              <a:rPr sz="1600" dirty="0">
                <a:solidFill>
                  <a:srgbClr val="FFFFFF"/>
                </a:solidFill>
                <a:latin typeface="Times New Roman"/>
                <a:cs typeface="Times New Roman"/>
              </a:rPr>
              <a:t>2009;186:2799.</a:t>
            </a:r>
            <a:endParaRPr sz="1600">
              <a:latin typeface="Times New Roman"/>
              <a:cs typeface="Times New Roman"/>
            </a:endParaRPr>
          </a:p>
        </p:txBody>
      </p:sp>
      <p:pic>
        <p:nvPicPr>
          <p:cNvPr id="6" name="Picture 5"/>
          <p:cNvPicPr>
            <a:picLocks noChangeAspect="1"/>
          </p:cNvPicPr>
          <p:nvPr/>
        </p:nvPicPr>
        <p:blipFill>
          <a:blip r:embed="rId3"/>
          <a:stretch>
            <a:fillRect/>
          </a:stretch>
        </p:blipFill>
        <p:spPr>
          <a:xfrm>
            <a:off x="1622606" y="1752600"/>
            <a:ext cx="4966607" cy="4873575"/>
          </a:xfrm>
          <a:prstGeom prst="rect">
            <a:avLst/>
          </a:prstGeom>
        </p:spPr>
      </p:pic>
      <p:sp>
        <p:nvSpPr>
          <p:cNvPr id="7" name="Rectangle 6"/>
          <p:cNvSpPr/>
          <p:nvPr/>
        </p:nvSpPr>
        <p:spPr>
          <a:xfrm>
            <a:off x="5638800" y="6441509"/>
            <a:ext cx="3047757" cy="369332"/>
          </a:xfrm>
          <a:prstGeom prst="rect">
            <a:avLst/>
          </a:prstGeom>
        </p:spPr>
        <p:txBody>
          <a:bodyPr wrap="none">
            <a:spAutoFit/>
          </a:bodyPr>
          <a:lstStyle/>
          <a:p>
            <a:r>
              <a:rPr lang="en-US" dirty="0"/>
              <a:t>Arndt van </a:t>
            </a:r>
            <a:r>
              <a:rPr lang="en-US" dirty="0" err="1"/>
              <a:t>Ophoven</a:t>
            </a:r>
            <a:r>
              <a:rPr lang="en-US" dirty="0"/>
              <a:t>  et al 2021</a:t>
            </a:r>
          </a:p>
        </p:txBody>
      </p:sp>
    </p:spTree>
    <p:extLst>
      <p:ext uri="{BB962C8B-B14F-4D97-AF65-F5344CB8AC3E}">
        <p14:creationId xmlns:p14="http://schemas.microsoft.com/office/powerpoint/2010/main" val="3368115161"/>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229600" cy="4525963"/>
          </a:xfrm>
        </p:spPr>
        <p:txBody>
          <a:bodyPr/>
          <a:lstStyle/>
          <a:p>
            <a:r>
              <a:rPr lang="en-US" dirty="0"/>
              <a:t> </a:t>
            </a:r>
            <a:r>
              <a:rPr lang="en-US" dirty="0" smtClean="0">
                <a:solidFill>
                  <a:srgbClr val="0070C0"/>
                </a:solidFill>
              </a:rPr>
              <a:t>The </a:t>
            </a:r>
            <a:r>
              <a:rPr lang="en-US" dirty="0">
                <a:solidFill>
                  <a:srgbClr val="0070C0"/>
                </a:solidFill>
              </a:rPr>
              <a:t>FDA's approval of </a:t>
            </a:r>
            <a:r>
              <a:rPr lang="en-US" dirty="0" err="1">
                <a:solidFill>
                  <a:srgbClr val="0070C0"/>
                </a:solidFill>
              </a:rPr>
              <a:t>Axonics</a:t>
            </a:r>
            <a:r>
              <a:rPr lang="en-US" dirty="0">
                <a:solidFill>
                  <a:srgbClr val="0070C0"/>
                </a:solidFill>
              </a:rPr>
              <a:t> Sacral </a:t>
            </a:r>
            <a:r>
              <a:rPr lang="en-US" dirty="0" err="1">
                <a:solidFill>
                  <a:srgbClr val="0070C0"/>
                </a:solidFill>
              </a:rPr>
              <a:t>Neuromodulation</a:t>
            </a:r>
            <a:r>
              <a:rPr lang="en-US" dirty="0">
                <a:solidFill>
                  <a:srgbClr val="0070C0"/>
                </a:solidFill>
              </a:rPr>
              <a:t> System—a system that is MRI-compatible. The FDA has approved the system to treat overactive bladder syndrome as well as fecal incontinence (for similar uses as </a:t>
            </a:r>
            <a:r>
              <a:rPr lang="en-US" dirty="0" err="1">
                <a:solidFill>
                  <a:srgbClr val="0070C0"/>
                </a:solidFill>
              </a:rPr>
              <a:t>InterStim</a:t>
            </a:r>
            <a:r>
              <a:rPr lang="en-US" dirty="0">
                <a:solidFill>
                  <a:srgbClr val="0070C0"/>
                </a:solidFill>
              </a:rPr>
              <a:t> from Medtronic).</a:t>
            </a:r>
          </a:p>
        </p:txBody>
      </p:sp>
      <p:pic>
        <p:nvPicPr>
          <p:cNvPr id="4" name="Picture 3"/>
          <p:cNvPicPr>
            <a:picLocks noChangeAspect="1"/>
          </p:cNvPicPr>
          <p:nvPr/>
        </p:nvPicPr>
        <p:blipFill>
          <a:blip r:embed="rId2"/>
          <a:stretch>
            <a:fillRect/>
          </a:stretch>
        </p:blipFill>
        <p:spPr>
          <a:xfrm>
            <a:off x="2655053" y="4114800"/>
            <a:ext cx="4050547" cy="2475253"/>
          </a:xfrm>
          <a:prstGeom prst="rect">
            <a:avLst/>
          </a:prstGeom>
        </p:spPr>
      </p:pic>
    </p:spTree>
    <p:extLst>
      <p:ext uri="{BB962C8B-B14F-4D97-AF65-F5344CB8AC3E}">
        <p14:creationId xmlns:p14="http://schemas.microsoft.com/office/powerpoint/2010/main" val="2968587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622300"/>
            <a:ext cx="5199380" cy="635000"/>
          </a:xfrm>
          <a:prstGeom prst="rect">
            <a:avLst/>
          </a:prstGeom>
        </p:spPr>
        <p:txBody>
          <a:bodyPr vert="horz" wrap="square" lIns="0" tIns="12065" rIns="0" bIns="0" rtlCol="0">
            <a:spAutoFit/>
          </a:bodyPr>
          <a:lstStyle/>
          <a:p>
            <a:pPr marL="12700">
              <a:lnSpc>
                <a:spcPct val="100000"/>
              </a:lnSpc>
              <a:spcBef>
                <a:spcPts val="95"/>
              </a:spcBef>
            </a:pPr>
            <a:r>
              <a:rPr sz="4000" spc="-95" dirty="0">
                <a:solidFill>
                  <a:srgbClr val="002060"/>
                </a:solidFill>
              </a:rPr>
              <a:t>Cumulative </a:t>
            </a:r>
            <a:r>
              <a:rPr sz="4000" spc="-85" dirty="0">
                <a:solidFill>
                  <a:srgbClr val="002060"/>
                </a:solidFill>
              </a:rPr>
              <a:t>3-year</a:t>
            </a:r>
            <a:r>
              <a:rPr sz="4000" spc="-335" dirty="0">
                <a:solidFill>
                  <a:srgbClr val="002060"/>
                </a:solidFill>
              </a:rPr>
              <a:t> </a:t>
            </a:r>
            <a:r>
              <a:rPr sz="4000" spc="-80" dirty="0">
                <a:solidFill>
                  <a:srgbClr val="002060"/>
                </a:solidFill>
              </a:rPr>
              <a:t>costs</a:t>
            </a:r>
            <a:endParaRPr sz="4000" dirty="0">
              <a:solidFill>
                <a:srgbClr val="002060"/>
              </a:solidFill>
            </a:endParaRPr>
          </a:p>
        </p:txBody>
      </p:sp>
      <p:graphicFrame>
        <p:nvGraphicFramePr>
          <p:cNvPr id="3" name="object 3"/>
          <p:cNvGraphicFramePr>
            <a:graphicFrameLocks noGrp="1"/>
          </p:cNvGraphicFramePr>
          <p:nvPr/>
        </p:nvGraphicFramePr>
        <p:xfrm>
          <a:off x="527050" y="1441450"/>
          <a:ext cx="8153400" cy="4419600"/>
        </p:xfrm>
        <a:graphic>
          <a:graphicData uri="http://schemas.openxmlformats.org/drawingml/2006/table">
            <a:tbl>
              <a:tblPr firstRow="1" bandRow="1">
                <a:tableStyleId>{2D5ABB26-0587-4C30-8999-92F81FD0307C}</a:tableStyleId>
              </a:tblPr>
              <a:tblGrid>
                <a:gridCol w="48768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736600">
                <a:tc>
                  <a:txBody>
                    <a:bodyPr/>
                    <a:lstStyle/>
                    <a:p>
                      <a:pPr algn="ctr">
                        <a:lnSpc>
                          <a:spcPct val="100000"/>
                        </a:lnSpc>
                        <a:spcBef>
                          <a:spcPts val="160"/>
                        </a:spcBef>
                      </a:pPr>
                      <a:r>
                        <a:rPr sz="3200" b="1" spc="-145" dirty="0">
                          <a:solidFill>
                            <a:srgbClr val="FFFFFF"/>
                          </a:solidFill>
                          <a:latin typeface="Trebuchet MS"/>
                          <a:cs typeface="Trebuchet MS"/>
                        </a:rPr>
                        <a:t>Treatment</a:t>
                      </a:r>
                      <a:endParaRPr sz="3200">
                        <a:latin typeface="Trebuchet MS"/>
                        <a:cs typeface="Trebuchet MS"/>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FD13B"/>
                    </a:solidFill>
                  </a:tcPr>
                </a:tc>
                <a:tc>
                  <a:txBody>
                    <a:bodyPr/>
                    <a:lstStyle/>
                    <a:p>
                      <a:pPr algn="ctr">
                        <a:lnSpc>
                          <a:spcPct val="100000"/>
                        </a:lnSpc>
                        <a:spcBef>
                          <a:spcPts val="160"/>
                        </a:spcBef>
                      </a:pPr>
                      <a:r>
                        <a:rPr sz="3200" b="1" spc="-55" dirty="0">
                          <a:solidFill>
                            <a:srgbClr val="FFFFFF"/>
                          </a:solidFill>
                          <a:latin typeface="Trebuchet MS"/>
                          <a:cs typeface="Trebuchet MS"/>
                        </a:rPr>
                        <a:t>Cost </a:t>
                      </a:r>
                      <a:r>
                        <a:rPr sz="3200" b="1" spc="25" dirty="0">
                          <a:solidFill>
                            <a:srgbClr val="FFFFFF"/>
                          </a:solidFill>
                          <a:latin typeface="Trebuchet MS"/>
                          <a:cs typeface="Trebuchet MS"/>
                        </a:rPr>
                        <a:t>(US</a:t>
                      </a:r>
                      <a:r>
                        <a:rPr sz="3200" b="1" spc="-580" dirty="0">
                          <a:solidFill>
                            <a:srgbClr val="FFFFFF"/>
                          </a:solidFill>
                          <a:latin typeface="Trebuchet MS"/>
                          <a:cs typeface="Trebuchet MS"/>
                        </a:rPr>
                        <a:t> </a:t>
                      </a:r>
                      <a:r>
                        <a:rPr sz="3200" b="1" spc="-195" dirty="0">
                          <a:solidFill>
                            <a:srgbClr val="FFFFFF"/>
                          </a:solidFill>
                          <a:latin typeface="Trebuchet MS"/>
                          <a:cs typeface="Trebuchet MS"/>
                        </a:rPr>
                        <a:t>$)</a:t>
                      </a:r>
                      <a:endParaRPr sz="3200">
                        <a:latin typeface="Trebuchet MS"/>
                        <a:cs typeface="Trebuchet MS"/>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FD13B"/>
                    </a:solidFill>
                  </a:tcPr>
                </a:tc>
                <a:extLst>
                  <a:ext uri="{0D108BD9-81ED-4DB2-BD59-A6C34878D82A}">
                    <a16:rowId xmlns:a16="http://schemas.microsoft.com/office/drawing/2014/main" val="10000"/>
                  </a:ext>
                </a:extLst>
              </a:tr>
              <a:tr h="736600">
                <a:tc>
                  <a:txBody>
                    <a:bodyPr/>
                    <a:lstStyle/>
                    <a:p>
                      <a:pPr marL="90805">
                        <a:lnSpc>
                          <a:spcPct val="100000"/>
                        </a:lnSpc>
                        <a:spcBef>
                          <a:spcPts val="160"/>
                        </a:spcBef>
                      </a:pPr>
                      <a:r>
                        <a:rPr sz="3200" spc="-235" dirty="0">
                          <a:latin typeface="Arial"/>
                          <a:cs typeface="Arial"/>
                        </a:rPr>
                        <a:t>PTNS</a:t>
                      </a:r>
                      <a:endParaRPr sz="3200">
                        <a:latin typeface="Arial"/>
                        <a:cs typeface="Arial"/>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8EECE"/>
                    </a:solidFill>
                  </a:tcPr>
                </a:tc>
                <a:tc>
                  <a:txBody>
                    <a:bodyPr/>
                    <a:lstStyle/>
                    <a:p>
                      <a:pPr algn="ctr">
                        <a:lnSpc>
                          <a:spcPct val="100000"/>
                        </a:lnSpc>
                        <a:spcBef>
                          <a:spcPts val="160"/>
                        </a:spcBef>
                      </a:pPr>
                      <a:r>
                        <a:rPr sz="3200" spc="-225" dirty="0">
                          <a:latin typeface="Arial"/>
                          <a:cs typeface="Arial"/>
                        </a:rPr>
                        <a:t>7,565</a:t>
                      </a:r>
                      <a:endParaRPr sz="3200">
                        <a:latin typeface="Arial"/>
                        <a:cs typeface="Arial"/>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8EECE"/>
                    </a:solidFill>
                  </a:tcPr>
                </a:tc>
                <a:extLst>
                  <a:ext uri="{0D108BD9-81ED-4DB2-BD59-A6C34878D82A}">
                    <a16:rowId xmlns:a16="http://schemas.microsoft.com/office/drawing/2014/main" val="10001"/>
                  </a:ext>
                </a:extLst>
              </a:tr>
              <a:tr h="736600">
                <a:tc>
                  <a:txBody>
                    <a:bodyPr/>
                    <a:lstStyle/>
                    <a:p>
                      <a:pPr marL="90805">
                        <a:lnSpc>
                          <a:spcPct val="100000"/>
                        </a:lnSpc>
                        <a:spcBef>
                          <a:spcPts val="155"/>
                        </a:spcBef>
                      </a:pPr>
                      <a:r>
                        <a:rPr sz="3200" spc="-50" dirty="0">
                          <a:latin typeface="Arial"/>
                          <a:cs typeface="Arial"/>
                        </a:rPr>
                        <a:t>OnabotulinumtoxinA</a:t>
                      </a:r>
                      <a:endParaRPr sz="3200">
                        <a:latin typeface="Arial"/>
                        <a:cs typeface="Arial"/>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F7E8"/>
                    </a:solidFill>
                  </a:tcPr>
                </a:tc>
                <a:tc>
                  <a:txBody>
                    <a:bodyPr/>
                    <a:lstStyle/>
                    <a:p>
                      <a:pPr algn="ctr">
                        <a:lnSpc>
                          <a:spcPct val="100000"/>
                        </a:lnSpc>
                        <a:spcBef>
                          <a:spcPts val="155"/>
                        </a:spcBef>
                      </a:pPr>
                      <a:r>
                        <a:rPr sz="3200" spc="-250" dirty="0">
                          <a:latin typeface="Arial"/>
                          <a:cs typeface="Arial"/>
                        </a:rPr>
                        <a:t>11,748</a:t>
                      </a:r>
                      <a:endParaRPr sz="3200">
                        <a:latin typeface="Arial"/>
                        <a:cs typeface="Arial"/>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F7E8"/>
                    </a:solidFill>
                  </a:tcPr>
                </a:tc>
                <a:extLst>
                  <a:ext uri="{0D108BD9-81ED-4DB2-BD59-A6C34878D82A}">
                    <a16:rowId xmlns:a16="http://schemas.microsoft.com/office/drawing/2014/main" val="10002"/>
                  </a:ext>
                </a:extLst>
              </a:tr>
              <a:tr h="736600">
                <a:tc>
                  <a:txBody>
                    <a:bodyPr/>
                    <a:lstStyle/>
                    <a:p>
                      <a:pPr marL="90805">
                        <a:lnSpc>
                          <a:spcPct val="100000"/>
                        </a:lnSpc>
                        <a:spcBef>
                          <a:spcPts val="155"/>
                        </a:spcBef>
                      </a:pPr>
                      <a:r>
                        <a:rPr sz="3200" spc="-60" dirty="0">
                          <a:latin typeface="Arial"/>
                          <a:cs typeface="Arial"/>
                        </a:rPr>
                        <a:t>Interstim®</a:t>
                      </a:r>
                      <a:endParaRPr sz="3200">
                        <a:latin typeface="Arial"/>
                        <a:cs typeface="Arial"/>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8EECE"/>
                    </a:solidFill>
                  </a:tcPr>
                </a:tc>
                <a:tc>
                  <a:txBody>
                    <a:bodyPr/>
                    <a:lstStyle/>
                    <a:p>
                      <a:pPr algn="ctr">
                        <a:lnSpc>
                          <a:spcPct val="100000"/>
                        </a:lnSpc>
                        <a:spcBef>
                          <a:spcPts val="155"/>
                        </a:spcBef>
                      </a:pPr>
                      <a:r>
                        <a:rPr sz="3200" spc="-155" dirty="0">
                          <a:latin typeface="Arial"/>
                          <a:cs typeface="Arial"/>
                        </a:rPr>
                        <a:t>24,681</a:t>
                      </a:r>
                      <a:endParaRPr sz="3200">
                        <a:latin typeface="Arial"/>
                        <a:cs typeface="Arial"/>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8EECE"/>
                    </a:solidFill>
                  </a:tcPr>
                </a:tc>
                <a:extLst>
                  <a:ext uri="{0D108BD9-81ED-4DB2-BD59-A6C34878D82A}">
                    <a16:rowId xmlns:a16="http://schemas.microsoft.com/office/drawing/2014/main" val="10003"/>
                  </a:ext>
                </a:extLst>
              </a:tr>
              <a:tr h="736600">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F7E8"/>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F7E8"/>
                    </a:solidFill>
                  </a:tcPr>
                </a:tc>
                <a:extLst>
                  <a:ext uri="{0D108BD9-81ED-4DB2-BD59-A6C34878D82A}">
                    <a16:rowId xmlns:a16="http://schemas.microsoft.com/office/drawing/2014/main" val="10004"/>
                  </a:ext>
                </a:extLst>
              </a:tr>
              <a:tr h="736600">
                <a:tc>
                  <a:txBody>
                    <a:bodyPr/>
                    <a:lstStyle/>
                    <a:p>
                      <a:pPr marL="90805">
                        <a:lnSpc>
                          <a:spcPct val="100000"/>
                        </a:lnSpc>
                        <a:spcBef>
                          <a:spcPts val="155"/>
                        </a:spcBef>
                      </a:pPr>
                      <a:r>
                        <a:rPr sz="3200" spc="-105" dirty="0">
                          <a:latin typeface="Arial"/>
                          <a:cs typeface="Arial"/>
                        </a:rPr>
                        <a:t>Vaginal </a:t>
                      </a:r>
                      <a:r>
                        <a:rPr sz="3200" spc="-260" dirty="0">
                          <a:latin typeface="Arial"/>
                          <a:cs typeface="Arial"/>
                        </a:rPr>
                        <a:t>POP</a:t>
                      </a:r>
                      <a:r>
                        <a:rPr sz="3200" spc="-470" dirty="0">
                          <a:latin typeface="Arial"/>
                          <a:cs typeface="Arial"/>
                        </a:rPr>
                        <a:t> </a:t>
                      </a:r>
                      <a:r>
                        <a:rPr sz="3200" spc="-75" dirty="0">
                          <a:latin typeface="Arial"/>
                          <a:cs typeface="Arial"/>
                        </a:rPr>
                        <a:t>repair</a:t>
                      </a:r>
                      <a:endParaRPr sz="3200">
                        <a:latin typeface="Arial"/>
                        <a:cs typeface="Arial"/>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8EECE"/>
                    </a:solidFill>
                  </a:tcPr>
                </a:tc>
                <a:tc>
                  <a:txBody>
                    <a:bodyPr/>
                    <a:lstStyle/>
                    <a:p>
                      <a:pPr algn="ctr">
                        <a:lnSpc>
                          <a:spcPct val="100000"/>
                        </a:lnSpc>
                        <a:spcBef>
                          <a:spcPts val="155"/>
                        </a:spcBef>
                      </a:pPr>
                      <a:r>
                        <a:rPr sz="3200" spc="-215" dirty="0">
                          <a:latin typeface="Arial"/>
                          <a:cs typeface="Arial"/>
                        </a:rPr>
                        <a:t>6,353</a:t>
                      </a:r>
                      <a:endParaRPr sz="3200">
                        <a:latin typeface="Arial"/>
                        <a:cs typeface="Arial"/>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8EECE"/>
                    </a:solidFill>
                  </a:tcPr>
                </a:tc>
                <a:extLst>
                  <a:ext uri="{0D108BD9-81ED-4DB2-BD59-A6C34878D82A}">
                    <a16:rowId xmlns:a16="http://schemas.microsoft.com/office/drawing/2014/main" val="10005"/>
                  </a:ext>
                </a:extLst>
              </a:tr>
            </a:tbl>
          </a:graphicData>
        </a:graphic>
      </p:graphicFrame>
      <p:sp>
        <p:nvSpPr>
          <p:cNvPr id="4" name="object 4"/>
          <p:cNvSpPr txBox="1"/>
          <p:nvPr/>
        </p:nvSpPr>
        <p:spPr>
          <a:xfrm>
            <a:off x="383540" y="6045200"/>
            <a:ext cx="266636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FF"/>
                </a:solidFill>
                <a:latin typeface="Times New Roman"/>
                <a:cs typeface="Times New Roman"/>
              </a:rPr>
              <a:t>Martinson </a:t>
            </a:r>
            <a:r>
              <a:rPr sz="1800" dirty="0">
                <a:solidFill>
                  <a:srgbClr val="FFFFFF"/>
                </a:solidFill>
                <a:latin typeface="Times New Roman"/>
                <a:cs typeface="Times New Roman"/>
              </a:rPr>
              <a:t>et al.: </a:t>
            </a:r>
            <a:r>
              <a:rPr sz="1800" spc="-5" dirty="0">
                <a:solidFill>
                  <a:srgbClr val="FFFFFF"/>
                </a:solidFill>
                <a:latin typeface="Times New Roman"/>
                <a:cs typeface="Times New Roman"/>
              </a:rPr>
              <a:t>J Urol</a:t>
            </a:r>
            <a:r>
              <a:rPr sz="1800" spc="-60" dirty="0">
                <a:solidFill>
                  <a:srgbClr val="FFFFFF"/>
                </a:solidFill>
                <a:latin typeface="Times New Roman"/>
                <a:cs typeface="Times New Roman"/>
              </a:rPr>
              <a:t> </a:t>
            </a:r>
            <a:r>
              <a:rPr sz="1800" dirty="0">
                <a:solidFill>
                  <a:srgbClr val="FFFFFF"/>
                </a:solidFill>
                <a:latin typeface="Times New Roman"/>
                <a:cs typeface="Times New Roman"/>
              </a:rPr>
              <a:t>2013  Medicare,</a:t>
            </a:r>
            <a:r>
              <a:rPr sz="1800" spc="-20" dirty="0">
                <a:solidFill>
                  <a:srgbClr val="FFFFFF"/>
                </a:solidFill>
                <a:latin typeface="Times New Roman"/>
                <a:cs typeface="Times New Roman"/>
              </a:rPr>
              <a:t> </a:t>
            </a:r>
            <a:r>
              <a:rPr sz="1800" spc="-5" dirty="0">
                <a:solidFill>
                  <a:srgbClr val="FFFFFF"/>
                </a:solidFill>
                <a:latin typeface="Times New Roman"/>
                <a:cs typeface="Times New Roman"/>
              </a:rPr>
              <a:t>CMS</a:t>
            </a:r>
            <a:endParaRPr sz="1800">
              <a:latin typeface="Times New Roman"/>
              <a:cs typeface="Times New Roman"/>
            </a:endParaRPr>
          </a:p>
        </p:txBody>
      </p:sp>
    </p:spTree>
    <p:extLst>
      <p:ext uri="{BB962C8B-B14F-4D97-AF65-F5344CB8AC3E}">
        <p14:creationId xmlns:p14="http://schemas.microsoft.com/office/powerpoint/2010/main" val="232731620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508191"/>
            <a:ext cx="3955415" cy="635000"/>
          </a:xfrm>
          <a:prstGeom prst="rect">
            <a:avLst/>
          </a:prstGeom>
        </p:spPr>
        <p:txBody>
          <a:bodyPr vert="horz" wrap="square" lIns="0" tIns="12065" rIns="0" bIns="0" rtlCol="0">
            <a:spAutoFit/>
          </a:bodyPr>
          <a:lstStyle/>
          <a:p>
            <a:pPr marL="12700">
              <a:lnSpc>
                <a:spcPct val="100000"/>
              </a:lnSpc>
              <a:spcBef>
                <a:spcPts val="95"/>
              </a:spcBef>
            </a:pPr>
            <a:r>
              <a:rPr sz="4000" spc="-75" dirty="0">
                <a:solidFill>
                  <a:srgbClr val="002060"/>
                </a:solidFill>
              </a:rPr>
              <a:t>Cost</a:t>
            </a:r>
            <a:r>
              <a:rPr sz="4000" spc="-260" dirty="0">
                <a:solidFill>
                  <a:srgbClr val="002060"/>
                </a:solidFill>
              </a:rPr>
              <a:t> </a:t>
            </a:r>
            <a:r>
              <a:rPr sz="4000" spc="-100" dirty="0">
                <a:solidFill>
                  <a:srgbClr val="002060"/>
                </a:solidFill>
              </a:rPr>
              <a:t>effectiveness</a:t>
            </a:r>
            <a:endParaRPr sz="4000" dirty="0">
              <a:solidFill>
                <a:srgbClr val="002060"/>
              </a:solidFill>
            </a:endParaRPr>
          </a:p>
        </p:txBody>
      </p:sp>
      <p:sp>
        <p:nvSpPr>
          <p:cNvPr id="3" name="object 3"/>
          <p:cNvSpPr txBox="1"/>
          <p:nvPr/>
        </p:nvSpPr>
        <p:spPr>
          <a:xfrm>
            <a:off x="459740" y="2133600"/>
            <a:ext cx="7930515" cy="1890261"/>
          </a:xfrm>
          <a:prstGeom prst="rect">
            <a:avLst/>
          </a:prstGeom>
        </p:spPr>
        <p:txBody>
          <a:bodyPr vert="horz" wrap="square" lIns="0" tIns="12700" rIns="0" bIns="0" rtlCol="0">
            <a:spAutoFit/>
          </a:bodyPr>
          <a:lstStyle/>
          <a:p>
            <a:pPr marL="683260" lvl="1" indent="-285115">
              <a:lnSpc>
                <a:spcPct val="100000"/>
              </a:lnSpc>
              <a:spcBef>
                <a:spcPts val="625"/>
              </a:spcBef>
              <a:buClr>
                <a:srgbClr val="EA157A"/>
              </a:buClr>
              <a:buSzPct val="90384"/>
              <a:buFont typeface="Wingdings"/>
              <a:buChar char=""/>
              <a:tabLst>
                <a:tab pos="682625" algn="l"/>
                <a:tab pos="683260" algn="l"/>
              </a:tabLst>
            </a:pPr>
            <a:r>
              <a:rPr sz="2800" spc="-85" dirty="0" smtClean="0">
                <a:solidFill>
                  <a:srgbClr val="0070C0"/>
                </a:solidFill>
                <a:latin typeface="Trebuchet MS"/>
                <a:cs typeface="Trebuchet MS"/>
              </a:rPr>
              <a:t>BTX </a:t>
            </a:r>
            <a:r>
              <a:rPr sz="2800" spc="-25" dirty="0">
                <a:solidFill>
                  <a:srgbClr val="0070C0"/>
                </a:solidFill>
                <a:latin typeface="Trebuchet MS"/>
                <a:cs typeface="Trebuchet MS"/>
              </a:rPr>
              <a:t>was </a:t>
            </a:r>
            <a:r>
              <a:rPr sz="2800" spc="-75" dirty="0">
                <a:solidFill>
                  <a:srgbClr val="0070C0"/>
                </a:solidFill>
                <a:latin typeface="Trebuchet MS"/>
                <a:cs typeface="Trebuchet MS"/>
              </a:rPr>
              <a:t>more</a:t>
            </a:r>
            <a:r>
              <a:rPr sz="2800" spc="-345" dirty="0">
                <a:solidFill>
                  <a:srgbClr val="0070C0"/>
                </a:solidFill>
                <a:latin typeface="Trebuchet MS"/>
                <a:cs typeface="Trebuchet MS"/>
              </a:rPr>
              <a:t> </a:t>
            </a:r>
            <a:r>
              <a:rPr sz="2800" spc="-120" dirty="0" smtClean="0">
                <a:solidFill>
                  <a:srgbClr val="0070C0"/>
                </a:solidFill>
                <a:latin typeface="Trebuchet MS"/>
                <a:cs typeface="Trebuchet MS"/>
              </a:rPr>
              <a:t>cost-effective</a:t>
            </a:r>
            <a:r>
              <a:rPr lang="en-US" sz="2800" spc="-120" dirty="0" smtClean="0">
                <a:solidFill>
                  <a:srgbClr val="0070C0"/>
                </a:solidFill>
                <a:latin typeface="Trebuchet MS"/>
                <a:cs typeface="Trebuchet MS"/>
              </a:rPr>
              <a:t> in 2 years follow up</a:t>
            </a:r>
          </a:p>
          <a:p>
            <a:pPr marL="683260" lvl="1" indent="-285115">
              <a:lnSpc>
                <a:spcPct val="100000"/>
              </a:lnSpc>
              <a:spcBef>
                <a:spcPts val="625"/>
              </a:spcBef>
              <a:buClr>
                <a:srgbClr val="EA157A"/>
              </a:buClr>
              <a:buSzPct val="90384"/>
              <a:buFont typeface="Wingdings"/>
              <a:buChar char=""/>
              <a:tabLst>
                <a:tab pos="682625" algn="l"/>
                <a:tab pos="683260" algn="l"/>
              </a:tabLst>
            </a:pPr>
            <a:r>
              <a:rPr lang="en-US" sz="2800" spc="-120" dirty="0" smtClean="0">
                <a:solidFill>
                  <a:srgbClr val="0070C0"/>
                </a:solidFill>
                <a:latin typeface="Trebuchet MS"/>
                <a:cs typeface="Trebuchet MS"/>
              </a:rPr>
              <a:t>BTX and SNM similar cost effectiveness  in 5 years follow up</a:t>
            </a:r>
          </a:p>
          <a:p>
            <a:pPr marL="683260" lvl="1" indent="-285115">
              <a:lnSpc>
                <a:spcPct val="100000"/>
              </a:lnSpc>
              <a:spcBef>
                <a:spcPts val="625"/>
              </a:spcBef>
              <a:buClr>
                <a:srgbClr val="EA157A"/>
              </a:buClr>
              <a:buSzPct val="90384"/>
              <a:buFont typeface="Wingdings"/>
              <a:buChar char=""/>
              <a:tabLst>
                <a:tab pos="682625" algn="l"/>
                <a:tab pos="683260" algn="l"/>
              </a:tabLst>
            </a:pPr>
            <a:endParaRPr sz="2800" dirty="0">
              <a:solidFill>
                <a:srgbClr val="0070C0"/>
              </a:solidFill>
              <a:latin typeface="Trebuchet MS"/>
              <a:cs typeface="Trebuchet MS"/>
            </a:endParaRPr>
          </a:p>
        </p:txBody>
      </p:sp>
      <p:sp>
        <p:nvSpPr>
          <p:cNvPr id="4" name="object 4"/>
          <p:cNvSpPr txBox="1"/>
          <p:nvPr/>
        </p:nvSpPr>
        <p:spPr>
          <a:xfrm>
            <a:off x="459740" y="6231890"/>
            <a:ext cx="553466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chemeClr val="bg1">
                    <a:lumMod val="50000"/>
                  </a:schemeClr>
                </a:solidFill>
                <a:latin typeface="Times New Roman"/>
                <a:cs typeface="Times New Roman"/>
              </a:rPr>
              <a:t>Siddiqui NY </a:t>
            </a:r>
            <a:r>
              <a:rPr sz="1800" dirty="0">
                <a:solidFill>
                  <a:schemeClr val="bg1">
                    <a:lumMod val="50000"/>
                  </a:schemeClr>
                </a:solidFill>
                <a:latin typeface="Times New Roman"/>
                <a:cs typeface="Times New Roman"/>
              </a:rPr>
              <a:t>et al, Neurourol Urodyn 2010; 29 </a:t>
            </a:r>
            <a:r>
              <a:rPr sz="1800" spc="-5" dirty="0">
                <a:solidFill>
                  <a:schemeClr val="bg1">
                    <a:lumMod val="50000"/>
                  </a:schemeClr>
                </a:solidFill>
                <a:latin typeface="Times New Roman"/>
                <a:cs typeface="Times New Roman"/>
              </a:rPr>
              <a:t>Suppl </a:t>
            </a:r>
            <a:r>
              <a:rPr sz="1800" dirty="0">
                <a:solidFill>
                  <a:schemeClr val="bg1">
                    <a:lumMod val="50000"/>
                  </a:schemeClr>
                </a:solidFill>
                <a:latin typeface="Times New Roman"/>
                <a:cs typeface="Times New Roman"/>
              </a:rPr>
              <a:t>1:</a:t>
            </a:r>
            <a:r>
              <a:rPr sz="1800" spc="-114" dirty="0">
                <a:solidFill>
                  <a:schemeClr val="bg1">
                    <a:lumMod val="50000"/>
                  </a:schemeClr>
                </a:solidFill>
                <a:latin typeface="Times New Roman"/>
                <a:cs typeface="Times New Roman"/>
              </a:rPr>
              <a:t> </a:t>
            </a:r>
            <a:r>
              <a:rPr sz="1800" spc="-5" dirty="0">
                <a:solidFill>
                  <a:schemeClr val="bg1">
                    <a:lumMod val="50000"/>
                  </a:schemeClr>
                </a:solidFill>
                <a:latin typeface="Times New Roman"/>
                <a:cs typeface="Times New Roman"/>
              </a:rPr>
              <a:t>S18</a:t>
            </a:r>
            <a:endParaRPr sz="1800" dirty="0">
              <a:solidFill>
                <a:schemeClr val="bg1">
                  <a:lumMod val="50000"/>
                </a:schemeClr>
              </a:solidFill>
              <a:latin typeface="Times New Roman"/>
              <a:cs typeface="Times New Roman"/>
            </a:endParaRPr>
          </a:p>
        </p:txBody>
      </p:sp>
      <p:sp>
        <p:nvSpPr>
          <p:cNvPr id="5" name="Rectangle 4"/>
          <p:cNvSpPr/>
          <p:nvPr/>
        </p:nvSpPr>
        <p:spPr>
          <a:xfrm>
            <a:off x="492341" y="5862558"/>
            <a:ext cx="3470059" cy="369332"/>
          </a:xfrm>
          <a:prstGeom prst="rect">
            <a:avLst/>
          </a:prstGeom>
        </p:spPr>
        <p:txBody>
          <a:bodyPr wrap="square">
            <a:spAutoFit/>
          </a:bodyPr>
          <a:lstStyle/>
          <a:p>
            <a:r>
              <a:rPr lang="en-US" dirty="0">
                <a:solidFill>
                  <a:schemeClr val="bg1">
                    <a:lumMod val="65000"/>
                  </a:schemeClr>
                </a:solidFill>
              </a:rPr>
              <a:t>JAMA (2016; 316:1366-74).</a:t>
            </a:r>
          </a:p>
        </p:txBody>
      </p:sp>
    </p:spTree>
    <p:extLst>
      <p:ext uri="{BB962C8B-B14F-4D97-AF65-F5344CB8AC3E}">
        <p14:creationId xmlns:p14="http://schemas.microsoft.com/office/powerpoint/2010/main" val="3413506223"/>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609600"/>
            <a:ext cx="4012565" cy="635000"/>
          </a:xfrm>
          <a:prstGeom prst="rect">
            <a:avLst/>
          </a:prstGeom>
        </p:spPr>
        <p:txBody>
          <a:bodyPr vert="horz" wrap="square" lIns="0" tIns="12065" rIns="0" bIns="0" rtlCol="0">
            <a:spAutoFit/>
          </a:bodyPr>
          <a:lstStyle/>
          <a:p>
            <a:pPr marL="12700">
              <a:lnSpc>
                <a:spcPct val="100000"/>
              </a:lnSpc>
              <a:spcBef>
                <a:spcPts val="95"/>
              </a:spcBef>
            </a:pPr>
            <a:r>
              <a:rPr sz="4000" spc="-110" dirty="0"/>
              <a:t>Treatment</a:t>
            </a:r>
            <a:r>
              <a:rPr sz="4000" spc="-240" dirty="0"/>
              <a:t> </a:t>
            </a:r>
            <a:r>
              <a:rPr sz="4000" spc="-90" dirty="0"/>
              <a:t>Options</a:t>
            </a:r>
            <a:endParaRPr sz="4000" dirty="0"/>
          </a:p>
        </p:txBody>
      </p:sp>
      <p:sp>
        <p:nvSpPr>
          <p:cNvPr id="3" name="object 3"/>
          <p:cNvSpPr txBox="1"/>
          <p:nvPr/>
        </p:nvSpPr>
        <p:spPr>
          <a:xfrm>
            <a:off x="1976120" y="1762760"/>
            <a:ext cx="4619625" cy="3772535"/>
          </a:xfrm>
          <a:prstGeom prst="rect">
            <a:avLst/>
          </a:prstGeom>
        </p:spPr>
        <p:txBody>
          <a:bodyPr vert="horz" wrap="square" lIns="0" tIns="55244" rIns="0" bIns="0" rtlCol="0">
            <a:spAutoFit/>
          </a:bodyPr>
          <a:lstStyle/>
          <a:p>
            <a:pPr marL="355600" indent="-342900">
              <a:lnSpc>
                <a:spcPct val="100000"/>
              </a:lnSpc>
              <a:spcBef>
                <a:spcPts val="434"/>
              </a:spcBef>
              <a:buClr>
                <a:srgbClr val="D6ECFF"/>
              </a:buClr>
              <a:buSzPct val="95000"/>
              <a:buFont typeface="Wingdings"/>
              <a:buChar char=""/>
              <a:tabLst>
                <a:tab pos="354965" algn="l"/>
                <a:tab pos="355600" algn="l"/>
              </a:tabLst>
            </a:pPr>
            <a:r>
              <a:rPr sz="3000" spc="-5" dirty="0">
                <a:solidFill>
                  <a:srgbClr val="3333CC"/>
                </a:solidFill>
                <a:latin typeface="Arial"/>
                <a:cs typeface="Arial"/>
              </a:rPr>
              <a:t>“Conservative</a:t>
            </a:r>
            <a:r>
              <a:rPr sz="3000" spc="-45" dirty="0">
                <a:solidFill>
                  <a:srgbClr val="3333CC"/>
                </a:solidFill>
                <a:latin typeface="Arial"/>
                <a:cs typeface="Arial"/>
              </a:rPr>
              <a:t> </a:t>
            </a:r>
            <a:r>
              <a:rPr sz="3000" spc="-5" dirty="0">
                <a:solidFill>
                  <a:srgbClr val="3333CC"/>
                </a:solidFill>
                <a:latin typeface="Arial"/>
                <a:cs typeface="Arial"/>
              </a:rPr>
              <a:t>measures”</a:t>
            </a:r>
            <a:endParaRPr sz="3000" dirty="0">
              <a:latin typeface="Arial"/>
              <a:cs typeface="Arial"/>
            </a:endParaRPr>
          </a:p>
          <a:p>
            <a:pPr marL="355600" indent="-342900">
              <a:lnSpc>
                <a:spcPct val="100000"/>
              </a:lnSpc>
              <a:spcBef>
                <a:spcPts val="335"/>
              </a:spcBef>
              <a:buClr>
                <a:srgbClr val="D6ECFF"/>
              </a:buClr>
              <a:buSzPct val="95000"/>
              <a:buFont typeface="Wingdings"/>
              <a:buChar char=""/>
              <a:tabLst>
                <a:tab pos="354965" algn="l"/>
                <a:tab pos="355600" algn="l"/>
              </a:tabLst>
            </a:pPr>
            <a:r>
              <a:rPr sz="3000" spc="-5" dirty="0">
                <a:solidFill>
                  <a:srgbClr val="3333CC"/>
                </a:solidFill>
                <a:latin typeface="Arial"/>
                <a:cs typeface="Arial"/>
              </a:rPr>
              <a:t>Pharmacotherapy</a:t>
            </a:r>
            <a:endParaRPr sz="3000" dirty="0">
              <a:latin typeface="Arial"/>
              <a:cs typeface="Arial"/>
            </a:endParaRPr>
          </a:p>
          <a:p>
            <a:pPr marL="355600" indent="-342900">
              <a:lnSpc>
                <a:spcPct val="100000"/>
              </a:lnSpc>
              <a:spcBef>
                <a:spcPts val="350"/>
              </a:spcBef>
              <a:buClr>
                <a:srgbClr val="D6ECFF"/>
              </a:buClr>
              <a:buSzPct val="95000"/>
              <a:buFont typeface="Wingdings"/>
              <a:buChar char=""/>
              <a:tabLst>
                <a:tab pos="354965" algn="l"/>
                <a:tab pos="355600" algn="l"/>
              </a:tabLst>
            </a:pPr>
            <a:r>
              <a:rPr sz="3000" spc="-5" dirty="0">
                <a:solidFill>
                  <a:srgbClr val="3333CC"/>
                </a:solidFill>
                <a:latin typeface="Arial"/>
                <a:cs typeface="Arial"/>
              </a:rPr>
              <a:t>Neuromodulation</a:t>
            </a:r>
            <a:endParaRPr sz="3000" dirty="0">
              <a:latin typeface="Arial"/>
              <a:cs typeface="Arial"/>
            </a:endParaRPr>
          </a:p>
          <a:p>
            <a:pPr marL="683260" lvl="1" indent="-285115">
              <a:lnSpc>
                <a:spcPct val="100000"/>
              </a:lnSpc>
              <a:spcBef>
                <a:spcPts val="315"/>
              </a:spcBef>
              <a:buClr>
                <a:srgbClr val="EA157A"/>
              </a:buClr>
              <a:buSzPct val="90384"/>
              <a:buFont typeface="Wingdings"/>
              <a:buChar char=""/>
              <a:tabLst>
                <a:tab pos="682625" algn="l"/>
                <a:tab pos="683260" algn="l"/>
              </a:tabLst>
            </a:pPr>
            <a:r>
              <a:rPr sz="2600" dirty="0">
                <a:solidFill>
                  <a:srgbClr val="3333CC"/>
                </a:solidFill>
                <a:latin typeface="Arial"/>
                <a:cs typeface="Arial"/>
              </a:rPr>
              <a:t>Electrical or</a:t>
            </a:r>
            <a:r>
              <a:rPr sz="2600" spc="-40" dirty="0">
                <a:solidFill>
                  <a:srgbClr val="3333CC"/>
                </a:solidFill>
                <a:latin typeface="Arial"/>
                <a:cs typeface="Arial"/>
              </a:rPr>
              <a:t> </a:t>
            </a:r>
            <a:r>
              <a:rPr sz="2600" dirty="0">
                <a:solidFill>
                  <a:srgbClr val="3333CC"/>
                </a:solidFill>
                <a:latin typeface="Arial"/>
                <a:cs typeface="Arial"/>
              </a:rPr>
              <a:t>biological</a:t>
            </a:r>
            <a:endParaRPr sz="2600" dirty="0">
              <a:latin typeface="Arial"/>
              <a:cs typeface="Arial"/>
            </a:endParaRPr>
          </a:p>
          <a:p>
            <a:pPr marL="355600" indent="-342900">
              <a:lnSpc>
                <a:spcPct val="100000"/>
              </a:lnSpc>
              <a:spcBef>
                <a:spcPts val="330"/>
              </a:spcBef>
              <a:buClr>
                <a:srgbClr val="D6ECFF"/>
              </a:buClr>
              <a:buSzPct val="95000"/>
              <a:buFont typeface="Wingdings"/>
              <a:buChar char=""/>
              <a:tabLst>
                <a:tab pos="354965" algn="l"/>
                <a:tab pos="355600" algn="l"/>
              </a:tabLst>
            </a:pPr>
            <a:r>
              <a:rPr sz="3000" spc="-5" dirty="0">
                <a:solidFill>
                  <a:srgbClr val="FFFFFF"/>
                </a:solidFill>
                <a:latin typeface="Arial"/>
                <a:cs typeface="Arial"/>
              </a:rPr>
              <a:t>Reconstruction</a:t>
            </a:r>
            <a:endParaRPr sz="3000" dirty="0">
              <a:latin typeface="Arial"/>
              <a:cs typeface="Arial"/>
            </a:endParaRPr>
          </a:p>
          <a:p>
            <a:pPr marL="683260" lvl="1" indent="-285115">
              <a:lnSpc>
                <a:spcPct val="100000"/>
              </a:lnSpc>
              <a:spcBef>
                <a:spcPts val="330"/>
              </a:spcBef>
              <a:buClr>
                <a:srgbClr val="EA157A"/>
              </a:buClr>
              <a:buSzPct val="90384"/>
              <a:buFont typeface="Wingdings"/>
              <a:buChar char=""/>
              <a:tabLst>
                <a:tab pos="682625" algn="l"/>
                <a:tab pos="683260" algn="l"/>
              </a:tabLst>
            </a:pPr>
            <a:r>
              <a:rPr sz="2600" dirty="0">
                <a:solidFill>
                  <a:srgbClr val="00B0F0"/>
                </a:solidFill>
                <a:latin typeface="Arial"/>
                <a:cs typeface="Arial"/>
              </a:rPr>
              <a:t>Augmentation</a:t>
            </a:r>
            <a:r>
              <a:rPr sz="2600" spc="-25" dirty="0">
                <a:solidFill>
                  <a:srgbClr val="00B0F0"/>
                </a:solidFill>
                <a:latin typeface="Arial"/>
                <a:cs typeface="Arial"/>
              </a:rPr>
              <a:t> </a:t>
            </a:r>
            <a:r>
              <a:rPr sz="2600" dirty="0">
                <a:solidFill>
                  <a:srgbClr val="00B0F0"/>
                </a:solidFill>
                <a:latin typeface="Arial"/>
                <a:cs typeface="Arial"/>
              </a:rPr>
              <a:t>cystoplasty</a:t>
            </a:r>
          </a:p>
          <a:p>
            <a:pPr marL="683260" lvl="1" indent="-285115">
              <a:lnSpc>
                <a:spcPct val="100000"/>
              </a:lnSpc>
              <a:spcBef>
                <a:spcPts val="310"/>
              </a:spcBef>
              <a:buClr>
                <a:srgbClr val="EA157A"/>
              </a:buClr>
              <a:buSzPct val="90384"/>
              <a:buFont typeface="Wingdings"/>
              <a:buChar char=""/>
              <a:tabLst>
                <a:tab pos="682625" algn="l"/>
                <a:tab pos="683260" algn="l"/>
              </a:tabLst>
            </a:pPr>
            <a:r>
              <a:rPr sz="2600" dirty="0">
                <a:solidFill>
                  <a:srgbClr val="00B0F0"/>
                </a:solidFill>
                <a:latin typeface="Arial"/>
                <a:cs typeface="Arial"/>
              </a:rPr>
              <a:t>Urinary</a:t>
            </a:r>
            <a:r>
              <a:rPr sz="2600" spc="-30" dirty="0">
                <a:solidFill>
                  <a:srgbClr val="00B0F0"/>
                </a:solidFill>
                <a:latin typeface="Arial"/>
                <a:cs typeface="Arial"/>
              </a:rPr>
              <a:t> </a:t>
            </a:r>
            <a:r>
              <a:rPr sz="2600" dirty="0">
                <a:solidFill>
                  <a:srgbClr val="00B0F0"/>
                </a:solidFill>
                <a:latin typeface="Arial"/>
                <a:cs typeface="Arial"/>
              </a:rPr>
              <a:t>diversion</a:t>
            </a:r>
          </a:p>
          <a:p>
            <a:pPr marL="683260" lvl="1" indent="-285115">
              <a:lnSpc>
                <a:spcPct val="100000"/>
              </a:lnSpc>
              <a:spcBef>
                <a:spcPts val="315"/>
              </a:spcBef>
              <a:buClr>
                <a:srgbClr val="EA157A"/>
              </a:buClr>
              <a:buSzPct val="90384"/>
              <a:buFont typeface="Wingdings"/>
              <a:buChar char=""/>
              <a:tabLst>
                <a:tab pos="682625" algn="l"/>
                <a:tab pos="683260" algn="l"/>
              </a:tabLst>
            </a:pPr>
            <a:r>
              <a:rPr sz="2600" dirty="0">
                <a:solidFill>
                  <a:srgbClr val="00B0F0"/>
                </a:solidFill>
                <a:latin typeface="Arial"/>
                <a:cs typeface="Arial"/>
              </a:rPr>
              <a:t>Sling-lysis/urethrolysis</a:t>
            </a:r>
          </a:p>
        </p:txBody>
      </p:sp>
    </p:spTree>
    <p:extLst>
      <p:ext uri="{BB962C8B-B14F-4D97-AF65-F5344CB8AC3E}">
        <p14:creationId xmlns:p14="http://schemas.microsoft.com/office/powerpoint/2010/main" val="1727628941"/>
      </p:ext>
    </p:extLst>
  </p:cSld>
  <p:clrMapOvr>
    <a:masterClrMapping/>
  </p:clrMapOvr>
  <p:transition spd="slow">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11188" y="476250"/>
            <a:ext cx="8229600" cy="1223963"/>
          </a:xfrm>
        </p:spPr>
        <p:txBody>
          <a:bodyPr>
            <a:normAutofit fontScale="90000"/>
          </a:bodyPr>
          <a:lstStyle/>
          <a:p>
            <a:r>
              <a:rPr lang="en-US" altLang="en-US" sz="5400" smtClean="0"/>
              <a:t/>
            </a:r>
            <a:br>
              <a:rPr lang="en-US" altLang="en-US" sz="5400" smtClean="0"/>
            </a:br>
            <a:r>
              <a:rPr lang="en-GB" altLang="en-US" sz="5400" smtClean="0"/>
              <a:t/>
            </a:r>
            <a:br>
              <a:rPr lang="en-GB" altLang="en-US" sz="5400" smtClean="0"/>
            </a:br>
            <a:endParaRPr lang="en-US" altLang="en-US" smtClean="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2173870"/>
              </p:ext>
            </p:extLst>
          </p:nvPr>
        </p:nvGraphicFramePr>
        <p:xfrm>
          <a:off x="457200" y="206084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755650" y="476250"/>
            <a:ext cx="7056438" cy="1477963"/>
          </a:xfrm>
          <a:prstGeom prst="rect">
            <a:avLst/>
          </a:prstGeom>
          <a:noFill/>
        </p:spPr>
        <p:txBody>
          <a:bodyPr>
            <a:spAutoFit/>
          </a:bodyPr>
          <a:lstStyle/>
          <a:p>
            <a:pPr algn="ctr" fontAlgn="auto">
              <a:spcBef>
                <a:spcPts val="0"/>
              </a:spcBef>
              <a:spcAft>
                <a:spcPts val="0"/>
              </a:spcAft>
              <a:defRPr/>
            </a:pPr>
            <a:r>
              <a:rPr lang="en-US" sz="4500" dirty="0">
                <a:solidFill>
                  <a:srgbClr val="04617B"/>
                </a:solidFill>
                <a:latin typeface="+mj-lt"/>
                <a:cs typeface="+mn-cs"/>
              </a:rPr>
              <a:t>Augmentation </a:t>
            </a:r>
            <a:r>
              <a:rPr lang="en-US" sz="4500" dirty="0" err="1">
                <a:solidFill>
                  <a:srgbClr val="04617B"/>
                </a:solidFill>
                <a:latin typeface="+mj-lt"/>
                <a:cs typeface="+mn-cs"/>
              </a:rPr>
              <a:t>cystoplasty</a:t>
            </a:r>
            <a:r>
              <a:rPr lang="en-US" sz="4500" dirty="0">
                <a:solidFill>
                  <a:srgbClr val="04617B"/>
                </a:solidFill>
                <a:latin typeface="+mj-lt"/>
                <a:cs typeface="+mn-cs"/>
              </a:rPr>
              <a:t> / Urinary diversion</a:t>
            </a:r>
            <a:endParaRPr lang="en-GB" sz="4500" dirty="0">
              <a:solidFill>
                <a:srgbClr val="04617B"/>
              </a:solidFill>
              <a:latin typeface="+mj-lt"/>
              <a:cs typeface="+mn-cs"/>
            </a:endParaRPr>
          </a:p>
        </p:txBody>
      </p:sp>
    </p:spTree>
    <p:extLst>
      <p:ext uri="{BB962C8B-B14F-4D97-AF65-F5344CB8AC3E}">
        <p14:creationId xmlns:p14="http://schemas.microsoft.com/office/powerpoint/2010/main" val="1304680748"/>
      </p:ext>
    </p:extLst>
  </p:cSld>
  <p:clrMapOvr>
    <a:masterClrMapping/>
  </p:clrMapOvr>
  <p:transition advTm="36187"/>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51859" y="2442972"/>
            <a:ext cx="4406265" cy="1274445"/>
            <a:chOff x="3451859" y="2442972"/>
            <a:chExt cx="4406265" cy="1274445"/>
          </a:xfrm>
        </p:grpSpPr>
        <p:sp>
          <p:nvSpPr>
            <p:cNvPr id="3" name="object 3"/>
            <p:cNvSpPr/>
            <p:nvPr/>
          </p:nvSpPr>
          <p:spPr>
            <a:xfrm>
              <a:off x="3451859" y="2442972"/>
              <a:ext cx="4405884" cy="664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51859" y="3052572"/>
              <a:ext cx="3273551" cy="664463"/>
            </a:xfrm>
            <a:prstGeom prst="rect">
              <a:avLst/>
            </a:prstGeom>
            <a:blipFill>
              <a:blip r:embed="rId4" cstate="print"/>
              <a:stretch>
                <a:fillRect/>
              </a:stretch>
            </a:blipFill>
          </p:spPr>
          <p:txBody>
            <a:bodyPr wrap="square" lIns="0" tIns="0" rIns="0" bIns="0" rtlCol="0"/>
            <a:lstStyle/>
            <a:p>
              <a:endParaRPr/>
            </a:p>
          </p:txBody>
        </p:sp>
      </p:grpSp>
      <p:sp>
        <p:nvSpPr>
          <p:cNvPr id="5" name="object 5"/>
          <p:cNvSpPr txBox="1"/>
          <p:nvPr/>
        </p:nvSpPr>
        <p:spPr>
          <a:xfrm>
            <a:off x="3753802" y="1932241"/>
            <a:ext cx="3662679" cy="1244600"/>
          </a:xfrm>
          <a:prstGeom prst="rect">
            <a:avLst/>
          </a:prstGeom>
        </p:spPr>
        <p:txBody>
          <a:bodyPr vert="horz" wrap="square" lIns="0" tIns="12065" rIns="0" bIns="0" rtlCol="0">
            <a:spAutoFit/>
          </a:bodyPr>
          <a:lstStyle/>
          <a:p>
            <a:pPr marL="12700" marR="5080">
              <a:lnSpc>
                <a:spcPct val="100000"/>
              </a:lnSpc>
              <a:spcBef>
                <a:spcPts val="95"/>
              </a:spcBef>
            </a:pPr>
            <a:r>
              <a:rPr sz="4000" b="1" spc="-10" dirty="0">
                <a:solidFill>
                  <a:srgbClr val="C1EEFF"/>
                </a:solidFill>
                <a:latin typeface="Arial"/>
                <a:cs typeface="Arial"/>
              </a:rPr>
              <a:t>ENLARGE</a:t>
            </a:r>
            <a:r>
              <a:rPr sz="4000" b="1" spc="-50" dirty="0">
                <a:solidFill>
                  <a:srgbClr val="C1EEFF"/>
                </a:solidFill>
                <a:latin typeface="Arial"/>
                <a:cs typeface="Arial"/>
              </a:rPr>
              <a:t> </a:t>
            </a:r>
            <a:r>
              <a:rPr sz="4000" b="1" spc="-10" dirty="0">
                <a:solidFill>
                  <a:srgbClr val="C1EEFF"/>
                </a:solidFill>
                <a:latin typeface="Arial"/>
                <a:cs typeface="Arial"/>
              </a:rPr>
              <a:t>THE  BLADDER!</a:t>
            </a:r>
            <a:endParaRPr sz="4000">
              <a:latin typeface="Arial"/>
              <a:cs typeface="Arial"/>
            </a:endParaRPr>
          </a:p>
        </p:txBody>
      </p:sp>
      <p:sp>
        <p:nvSpPr>
          <p:cNvPr id="6" name="object 6"/>
          <p:cNvSpPr txBox="1"/>
          <p:nvPr/>
        </p:nvSpPr>
        <p:spPr>
          <a:xfrm>
            <a:off x="1581721" y="5496559"/>
            <a:ext cx="340106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B050"/>
                </a:solidFill>
                <a:latin typeface="Arial"/>
                <a:cs typeface="Arial"/>
              </a:rPr>
              <a:t>A </a:t>
            </a:r>
            <a:r>
              <a:rPr sz="2000" spc="-5" dirty="0">
                <a:solidFill>
                  <a:srgbClr val="00B050"/>
                </a:solidFill>
                <a:latin typeface="Arial"/>
                <a:cs typeface="Arial"/>
              </a:rPr>
              <a:t>big </a:t>
            </a:r>
            <a:r>
              <a:rPr sz="2000" dirty="0">
                <a:solidFill>
                  <a:srgbClr val="00B050"/>
                </a:solidFill>
                <a:latin typeface="Arial"/>
                <a:cs typeface="Arial"/>
              </a:rPr>
              <a:t>operation, </a:t>
            </a:r>
            <a:r>
              <a:rPr sz="2000" spc="-5" dirty="0">
                <a:solidFill>
                  <a:srgbClr val="00B050"/>
                </a:solidFill>
                <a:latin typeface="Arial"/>
                <a:cs typeface="Arial"/>
              </a:rPr>
              <a:t>but…it</a:t>
            </a:r>
            <a:r>
              <a:rPr sz="2000" spc="-215" dirty="0">
                <a:solidFill>
                  <a:srgbClr val="00B050"/>
                </a:solidFill>
                <a:latin typeface="Arial"/>
                <a:cs typeface="Arial"/>
              </a:rPr>
              <a:t> </a:t>
            </a:r>
            <a:r>
              <a:rPr sz="2000" dirty="0">
                <a:solidFill>
                  <a:srgbClr val="00B050"/>
                </a:solidFill>
                <a:latin typeface="Arial"/>
                <a:cs typeface="Arial"/>
              </a:rPr>
              <a:t>works!</a:t>
            </a:r>
          </a:p>
        </p:txBody>
      </p:sp>
      <p:sp>
        <p:nvSpPr>
          <p:cNvPr id="7" name="object 7"/>
          <p:cNvSpPr txBox="1">
            <a:spLocks noGrp="1"/>
          </p:cNvSpPr>
          <p:nvPr>
            <p:ph type="title"/>
          </p:nvPr>
        </p:nvSpPr>
        <p:spPr>
          <a:xfrm>
            <a:off x="1170114" y="1054798"/>
            <a:ext cx="3776345" cy="635000"/>
          </a:xfrm>
          <a:prstGeom prst="rect">
            <a:avLst/>
          </a:prstGeom>
        </p:spPr>
        <p:txBody>
          <a:bodyPr vert="horz" wrap="square" lIns="0" tIns="12065" rIns="0" bIns="0" rtlCol="0">
            <a:spAutoFit/>
          </a:bodyPr>
          <a:lstStyle/>
          <a:p>
            <a:pPr marL="12700">
              <a:lnSpc>
                <a:spcPct val="100000"/>
              </a:lnSpc>
              <a:spcBef>
                <a:spcPts val="95"/>
              </a:spcBef>
            </a:pPr>
            <a:r>
              <a:rPr sz="4000" spc="-10" dirty="0">
                <a:solidFill>
                  <a:srgbClr val="002060"/>
                </a:solidFill>
                <a:latin typeface="Times New Roman"/>
                <a:cs typeface="Times New Roman"/>
              </a:rPr>
              <a:t>The </a:t>
            </a:r>
            <a:r>
              <a:rPr sz="4000" spc="-5" dirty="0">
                <a:solidFill>
                  <a:srgbClr val="002060"/>
                </a:solidFill>
                <a:latin typeface="Times New Roman"/>
                <a:cs typeface="Times New Roman"/>
              </a:rPr>
              <a:t>Last</a:t>
            </a:r>
            <a:r>
              <a:rPr sz="4000" spc="-65" dirty="0">
                <a:solidFill>
                  <a:srgbClr val="002060"/>
                </a:solidFill>
                <a:latin typeface="Times New Roman"/>
                <a:cs typeface="Times New Roman"/>
              </a:rPr>
              <a:t> </a:t>
            </a:r>
            <a:r>
              <a:rPr sz="4000" spc="-5" dirty="0">
                <a:solidFill>
                  <a:srgbClr val="002060"/>
                </a:solidFill>
                <a:latin typeface="Times New Roman"/>
                <a:cs typeface="Times New Roman"/>
              </a:rPr>
              <a:t>Resort…</a:t>
            </a:r>
            <a:endParaRPr sz="4000" dirty="0">
              <a:solidFill>
                <a:srgbClr val="002060"/>
              </a:solidFill>
              <a:latin typeface="Times New Roman"/>
              <a:cs typeface="Times New Roman"/>
            </a:endParaRPr>
          </a:p>
        </p:txBody>
      </p:sp>
      <p:sp>
        <p:nvSpPr>
          <p:cNvPr id="8" name="Rectangle 7"/>
          <p:cNvSpPr/>
          <p:nvPr/>
        </p:nvSpPr>
        <p:spPr>
          <a:xfrm>
            <a:off x="762000" y="3478757"/>
            <a:ext cx="5963410" cy="1815882"/>
          </a:xfrm>
          <a:prstGeom prst="rect">
            <a:avLst/>
          </a:prstGeom>
        </p:spPr>
        <p:txBody>
          <a:bodyPr wrap="square">
            <a:spAutoFit/>
          </a:bodyPr>
          <a:lstStyle/>
          <a:p>
            <a:r>
              <a:rPr lang="en-US" sz="2800" dirty="0">
                <a:solidFill>
                  <a:srgbClr val="0070C0"/>
                </a:solidFill>
              </a:rPr>
              <a:t>Bowel segment to enlarge bladder</a:t>
            </a:r>
          </a:p>
          <a:p>
            <a:r>
              <a:rPr lang="en-US" sz="2800" dirty="0">
                <a:solidFill>
                  <a:srgbClr val="0070C0"/>
                </a:solidFill>
              </a:rPr>
              <a:t>Lowers </a:t>
            </a:r>
            <a:r>
              <a:rPr lang="en-US" sz="2800" dirty="0" err="1">
                <a:solidFill>
                  <a:srgbClr val="0070C0"/>
                </a:solidFill>
              </a:rPr>
              <a:t>intravesical</a:t>
            </a:r>
            <a:r>
              <a:rPr lang="en-US" sz="2800" dirty="0">
                <a:solidFill>
                  <a:srgbClr val="0070C0"/>
                </a:solidFill>
              </a:rPr>
              <a:t> pressure</a:t>
            </a:r>
          </a:p>
          <a:p>
            <a:r>
              <a:rPr lang="en-US" sz="2800" dirty="0">
                <a:solidFill>
                  <a:srgbClr val="0070C0"/>
                </a:solidFill>
              </a:rPr>
              <a:t>Increases capacity</a:t>
            </a:r>
          </a:p>
          <a:p>
            <a:r>
              <a:rPr lang="en-US" sz="2800" dirty="0">
                <a:solidFill>
                  <a:srgbClr val="0070C0"/>
                </a:solidFill>
              </a:rPr>
              <a:t>&gt;80% must catheterize</a:t>
            </a:r>
          </a:p>
        </p:txBody>
      </p:sp>
    </p:spTree>
    <p:extLst>
      <p:ext uri="{BB962C8B-B14F-4D97-AF65-F5344CB8AC3E}">
        <p14:creationId xmlns:p14="http://schemas.microsoft.com/office/powerpoint/2010/main" val="91942467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عنوان 1"/>
          <p:cNvSpPr>
            <a:spLocks noGrp="1"/>
          </p:cNvSpPr>
          <p:nvPr>
            <p:ph type="title"/>
          </p:nvPr>
        </p:nvSpPr>
        <p:spPr/>
        <p:txBody>
          <a:bodyPr/>
          <a:lstStyle/>
          <a:p>
            <a:pPr eaLnBrk="1" hangingPunct="1"/>
            <a:r>
              <a:rPr lang="ar-SA" altLang="en-US" smtClean="0"/>
              <a:t> </a:t>
            </a:r>
            <a:r>
              <a:rPr lang="en-US" altLang="en-US" smtClean="0">
                <a:cs typeface="Times New Roman" panose="02020603050405020304" pitchFamily="18" charset="0"/>
              </a:rPr>
              <a:t>Treatment Priority</a:t>
            </a:r>
            <a:endParaRPr lang="ar-SA" altLang="en-US" smtClean="0"/>
          </a:p>
        </p:txBody>
      </p:sp>
      <p:sp>
        <p:nvSpPr>
          <p:cNvPr id="26627" name="عنصر نائب للمحتوى 2"/>
          <p:cNvSpPr>
            <a:spLocks noGrp="1"/>
          </p:cNvSpPr>
          <p:nvPr>
            <p:ph idx="1"/>
          </p:nvPr>
        </p:nvSpPr>
        <p:spPr/>
        <p:txBody>
          <a:bodyPr/>
          <a:lstStyle/>
          <a:p>
            <a:pPr algn="l" rtl="0" eaLnBrk="1" hangingPunct="1">
              <a:buFont typeface="Wingdings 2" panose="05020102010507070707" pitchFamily="18" charset="2"/>
              <a:buNone/>
            </a:pPr>
            <a:endParaRPr lang="en-US" altLang="en-US" smtClean="0">
              <a:cs typeface="Arial" panose="020B0604020202020204" pitchFamily="34" charset="0"/>
            </a:endParaRPr>
          </a:p>
          <a:p>
            <a:pPr algn="l" rtl="0" eaLnBrk="1" hangingPunct="1">
              <a:buFont typeface="Wingdings 2" panose="05020102010507070707" pitchFamily="18" charset="2"/>
              <a:buNone/>
            </a:pPr>
            <a:r>
              <a:rPr lang="en-US" altLang="en-US" smtClean="0">
                <a:cs typeface="Arial" panose="020B0604020202020204" pitchFamily="34" charset="0"/>
              </a:rPr>
              <a:t>1. Protection of the upper urinary tract</a:t>
            </a:r>
          </a:p>
          <a:p>
            <a:pPr algn="l" rtl="0" eaLnBrk="1" hangingPunct="1">
              <a:buFont typeface="Wingdings 2" panose="05020102010507070707" pitchFamily="18" charset="2"/>
              <a:buNone/>
            </a:pPr>
            <a:r>
              <a:rPr lang="en-US" altLang="en-US" smtClean="0">
                <a:cs typeface="Arial" panose="020B0604020202020204" pitchFamily="34" charset="0"/>
              </a:rPr>
              <a:t>2. Improvement of urinary continence</a:t>
            </a:r>
          </a:p>
          <a:p>
            <a:pPr algn="l" rtl="0" eaLnBrk="1" hangingPunct="1">
              <a:buFont typeface="Wingdings 2" panose="05020102010507070707" pitchFamily="18" charset="2"/>
              <a:buNone/>
            </a:pPr>
            <a:r>
              <a:rPr lang="en-US" altLang="en-US" smtClean="0">
                <a:cs typeface="Arial" panose="020B0604020202020204" pitchFamily="34" charset="0"/>
              </a:rPr>
              <a:t>3. Restoration of (parts of) the LUT function</a:t>
            </a:r>
          </a:p>
          <a:p>
            <a:pPr algn="l" rtl="0" eaLnBrk="1" hangingPunct="1">
              <a:buFont typeface="Wingdings 2" panose="05020102010507070707" pitchFamily="18" charset="2"/>
              <a:buNone/>
            </a:pPr>
            <a:r>
              <a:rPr lang="en-US" altLang="en-US" smtClean="0">
                <a:cs typeface="Arial" panose="020B0604020202020204" pitchFamily="34" charset="0"/>
              </a:rPr>
              <a:t>4. Improvement of the patient’s quality of life.</a:t>
            </a:r>
            <a:endParaRPr lang="ar-SA" altLang="en-US" smtClean="0"/>
          </a:p>
        </p:txBody>
      </p:sp>
    </p:spTree>
    <p:extLst>
      <p:ext uri="{BB962C8B-B14F-4D97-AF65-F5344CB8AC3E}">
        <p14:creationId xmlns:p14="http://schemas.microsoft.com/office/powerpoint/2010/main" val="2632306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Augmentation </a:t>
            </a:r>
            <a:r>
              <a:rPr lang="en-US" dirty="0" err="1" smtClean="0"/>
              <a:t>cystoplasty</a:t>
            </a:r>
            <a:endParaRPr lang="en-US" dirty="0"/>
          </a:p>
        </p:txBody>
      </p:sp>
      <p:pic>
        <p:nvPicPr>
          <p:cNvPr id="4" name="Content Placeholder 3"/>
          <p:cNvPicPr>
            <a:picLocks noGrp="1" noChangeAspect="1"/>
          </p:cNvPicPr>
          <p:nvPr>
            <p:ph idx="1"/>
          </p:nvPr>
        </p:nvPicPr>
        <p:blipFill>
          <a:blip r:embed="rId2"/>
          <a:stretch>
            <a:fillRect/>
          </a:stretch>
        </p:blipFill>
        <p:spPr>
          <a:xfrm>
            <a:off x="472966" y="1981200"/>
            <a:ext cx="4543425" cy="3733800"/>
          </a:xfrm>
          <a:prstGeom prst="rect">
            <a:avLst/>
          </a:prstGeom>
        </p:spPr>
      </p:pic>
      <p:sp>
        <p:nvSpPr>
          <p:cNvPr id="3" name="TextBox 2"/>
          <p:cNvSpPr txBox="1"/>
          <p:nvPr/>
        </p:nvSpPr>
        <p:spPr>
          <a:xfrm>
            <a:off x="5410200" y="2133600"/>
            <a:ext cx="3276600" cy="1908215"/>
          </a:xfrm>
          <a:prstGeom prst="rect">
            <a:avLst/>
          </a:prstGeom>
          <a:noFill/>
        </p:spPr>
        <p:txBody>
          <a:bodyPr wrap="square" rtlCol="0">
            <a:spAutoFit/>
          </a:bodyPr>
          <a:lstStyle/>
          <a:p>
            <a:r>
              <a:rPr lang="en-US" sz="2800" b="1" dirty="0" smtClean="0"/>
              <a:t>Current indications</a:t>
            </a:r>
          </a:p>
          <a:p>
            <a:r>
              <a:rPr lang="en-US" dirty="0"/>
              <a:t>when conservative management, pharmacological methods and minimally invasive treatments have been unsuccessful and exhausted</a:t>
            </a:r>
          </a:p>
        </p:txBody>
      </p:sp>
      <p:sp>
        <p:nvSpPr>
          <p:cNvPr id="5" name="TextBox 4"/>
          <p:cNvSpPr txBox="1"/>
          <p:nvPr/>
        </p:nvSpPr>
        <p:spPr>
          <a:xfrm>
            <a:off x="5410200" y="4495800"/>
            <a:ext cx="3124200" cy="461665"/>
          </a:xfrm>
          <a:prstGeom prst="rect">
            <a:avLst/>
          </a:prstGeom>
          <a:noFill/>
        </p:spPr>
        <p:txBody>
          <a:bodyPr wrap="square" rtlCol="0">
            <a:spAutoFit/>
          </a:bodyPr>
          <a:lstStyle/>
          <a:p>
            <a:r>
              <a:rPr lang="en-US" sz="2400" b="1" dirty="0" smtClean="0">
                <a:solidFill>
                  <a:srgbClr val="FF0000"/>
                </a:solidFill>
              </a:rPr>
              <a:t>High </a:t>
            </a:r>
            <a:r>
              <a:rPr lang="en-US" sz="2400" b="1" dirty="0">
                <a:solidFill>
                  <a:srgbClr val="FF0000"/>
                </a:solidFill>
              </a:rPr>
              <a:t>satisfaction rates</a:t>
            </a:r>
          </a:p>
        </p:txBody>
      </p:sp>
    </p:spTree>
    <p:extLst>
      <p:ext uri="{BB962C8B-B14F-4D97-AF65-F5344CB8AC3E}">
        <p14:creationId xmlns:p14="http://schemas.microsoft.com/office/powerpoint/2010/main" val="4142496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90600" y="609600"/>
            <a:ext cx="6896100" cy="5414962"/>
          </a:xfrm>
          <a:prstGeom prst="rect">
            <a:avLst/>
          </a:prstGeom>
        </p:spPr>
      </p:pic>
    </p:spTree>
    <p:extLst>
      <p:ext uri="{BB962C8B-B14F-4D97-AF65-F5344CB8AC3E}">
        <p14:creationId xmlns:p14="http://schemas.microsoft.com/office/powerpoint/2010/main" val="35485400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complications</a:t>
            </a:r>
            <a:endParaRPr lang="en-US" dirty="0"/>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1066800" y="1752599"/>
            <a:ext cx="6324600" cy="4556125"/>
          </a:xfrm>
          <a:prstGeom prst="rect">
            <a:avLst/>
          </a:prstGeom>
        </p:spPr>
      </p:pic>
    </p:spTree>
    <p:extLst>
      <p:ext uri="{BB962C8B-B14F-4D97-AF65-F5344CB8AC3E}">
        <p14:creationId xmlns:p14="http://schemas.microsoft.com/office/powerpoint/2010/main" val="37123000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pic>
        <p:nvPicPr>
          <p:cNvPr id="4" name="Content Placeholder 3"/>
          <p:cNvPicPr>
            <a:picLocks noGrp="1" noChangeAspect="1"/>
          </p:cNvPicPr>
          <p:nvPr>
            <p:ph idx="1"/>
          </p:nvPr>
        </p:nvPicPr>
        <p:blipFill>
          <a:blip r:embed="rId2"/>
          <a:stretch>
            <a:fillRect/>
          </a:stretch>
        </p:blipFill>
        <p:spPr>
          <a:xfrm>
            <a:off x="1024624" y="1600200"/>
            <a:ext cx="7094752" cy="4525963"/>
          </a:xfrm>
          <a:prstGeom prst="rect">
            <a:avLst/>
          </a:prstGeom>
        </p:spPr>
      </p:pic>
    </p:spTree>
    <p:extLst>
      <p:ext uri="{BB962C8B-B14F-4D97-AF65-F5344CB8AC3E}">
        <p14:creationId xmlns:p14="http://schemas.microsoft.com/office/powerpoint/2010/main" val="17184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28600"/>
            <a:ext cx="7772400" cy="1447800"/>
          </a:xfrm>
        </p:spPr>
        <p:txBody>
          <a:bodyPr rIns="132080"/>
          <a:lstStyle/>
          <a:p>
            <a:pPr indent="0" eaLnBrk="1" hangingPunct="1">
              <a:defRPr/>
            </a:pPr>
            <a:r>
              <a:rPr lang="en-US" dirty="0" smtClean="0">
                <a:sym typeface="Arial" charset="0"/>
              </a:rPr>
              <a:t>Current treatments for Overactive Bladder</a:t>
            </a:r>
          </a:p>
        </p:txBody>
      </p:sp>
      <p:sp>
        <p:nvSpPr>
          <p:cNvPr id="14338" name="Rectangle 2"/>
          <p:cNvSpPr>
            <a:spLocks noGrp="1" noChangeArrowheads="1"/>
          </p:cNvSpPr>
          <p:nvPr>
            <p:ph type="body" idx="1"/>
          </p:nvPr>
        </p:nvSpPr>
        <p:spPr>
          <a:xfrm>
            <a:off x="457200" y="1905000"/>
            <a:ext cx="8686800" cy="4953000"/>
          </a:xfrm>
        </p:spPr>
        <p:txBody>
          <a:bodyPr rIns="132080">
            <a:normAutofit/>
          </a:bodyPr>
          <a:lstStyle/>
          <a:p>
            <a:pPr eaLnBrk="1" hangingPunct="1">
              <a:buClr>
                <a:srgbClr val="FFFFFF"/>
              </a:buClr>
              <a:buFont typeface="Arial" charset="0"/>
              <a:buChar char="•"/>
              <a:defRPr/>
            </a:pPr>
            <a:r>
              <a:rPr lang="en-US" sz="2800" dirty="0" smtClean="0">
                <a:sym typeface="Arial" charset="0"/>
              </a:rPr>
              <a:t>Behavioral therapies &amp; Physical Therapy</a:t>
            </a:r>
          </a:p>
          <a:p>
            <a:pPr eaLnBrk="1" hangingPunct="1">
              <a:buClr>
                <a:srgbClr val="FFFFFF"/>
              </a:buClr>
              <a:buFont typeface="Arial" charset="0"/>
              <a:buChar char="•"/>
              <a:defRPr/>
            </a:pPr>
            <a:r>
              <a:rPr lang="en-US" sz="2800" dirty="0" smtClean="0">
                <a:sym typeface="Arial" charset="0"/>
              </a:rPr>
              <a:t>Drugs, </a:t>
            </a:r>
            <a:r>
              <a:rPr lang="en-US" sz="2800" dirty="0" err="1" smtClean="0">
                <a:sym typeface="Arial" charset="0"/>
              </a:rPr>
              <a:t>anitcholinergic</a:t>
            </a:r>
            <a:endParaRPr lang="en-US" sz="2800" dirty="0" smtClean="0">
              <a:sym typeface="Arial" charset="0"/>
            </a:endParaRPr>
          </a:p>
          <a:p>
            <a:pPr eaLnBrk="1" hangingPunct="1">
              <a:buClr>
                <a:srgbClr val="FFFFFF"/>
              </a:buClr>
              <a:buFont typeface="Arial" charset="0"/>
              <a:buChar char="•"/>
              <a:defRPr/>
            </a:pPr>
            <a:r>
              <a:rPr lang="en-US" sz="2800" dirty="0" err="1" smtClean="0">
                <a:sym typeface="Arial" charset="0"/>
              </a:rPr>
              <a:t>Intravesical</a:t>
            </a:r>
            <a:r>
              <a:rPr lang="en-US" sz="2800" dirty="0" smtClean="0">
                <a:sym typeface="Arial" charset="0"/>
              </a:rPr>
              <a:t> Botox</a:t>
            </a:r>
          </a:p>
          <a:p>
            <a:pPr eaLnBrk="1" hangingPunct="1">
              <a:buClr>
                <a:srgbClr val="FFFFFF"/>
              </a:buClr>
              <a:buFont typeface="Arial" charset="0"/>
              <a:buChar char="•"/>
              <a:defRPr/>
            </a:pPr>
            <a:r>
              <a:rPr lang="en-US" sz="2800" dirty="0" smtClean="0">
                <a:sym typeface="Arial" charset="0"/>
              </a:rPr>
              <a:t>Neuromodulation</a:t>
            </a:r>
          </a:p>
          <a:p>
            <a:pPr marL="782638" lvl="1" eaLnBrk="1" hangingPunct="1">
              <a:buClr>
                <a:srgbClr val="FFFFFF"/>
              </a:buClr>
              <a:buFont typeface="Arial" charset="0"/>
              <a:buChar char="–"/>
              <a:defRPr/>
            </a:pPr>
            <a:r>
              <a:rPr lang="en-US" sz="2400" dirty="0" smtClean="0">
                <a:sym typeface="Arial" charset="0"/>
              </a:rPr>
              <a:t>Sacral</a:t>
            </a:r>
          </a:p>
          <a:p>
            <a:pPr marL="782638" lvl="1" eaLnBrk="1" hangingPunct="1">
              <a:buClr>
                <a:srgbClr val="FFFFFF"/>
              </a:buClr>
              <a:buFont typeface="Arial" charset="0"/>
              <a:buChar char="–"/>
              <a:defRPr/>
            </a:pPr>
            <a:r>
              <a:rPr lang="en-US" sz="2400" dirty="0" smtClean="0">
                <a:sym typeface="Arial" charset="0"/>
              </a:rPr>
              <a:t>PTNS</a:t>
            </a:r>
          </a:p>
          <a:p>
            <a:pPr eaLnBrk="1" hangingPunct="1">
              <a:buClr>
                <a:srgbClr val="FFFFFF"/>
              </a:buClr>
              <a:buFont typeface="Arial" charset="0"/>
              <a:buChar char="•"/>
              <a:defRPr/>
            </a:pPr>
            <a:r>
              <a:rPr lang="en-US" sz="2800" dirty="0" smtClean="0">
                <a:sym typeface="Arial" charset="0"/>
              </a:rPr>
              <a:t>Surgery</a:t>
            </a:r>
          </a:p>
          <a:p>
            <a:pPr marL="782638" lvl="1" eaLnBrk="1" hangingPunct="1">
              <a:buClr>
                <a:srgbClr val="FFFFFF"/>
              </a:buClr>
              <a:buFont typeface="Arial" charset="0"/>
              <a:buChar char="–"/>
              <a:defRPr/>
            </a:pPr>
            <a:r>
              <a:rPr lang="en-US" sz="2400" dirty="0" err="1" smtClean="0">
                <a:sym typeface="Arial" charset="0"/>
              </a:rPr>
              <a:t>Augmentaton</a:t>
            </a:r>
            <a:r>
              <a:rPr lang="en-US" sz="2400" dirty="0" smtClean="0">
                <a:sym typeface="Arial" charset="0"/>
              </a:rPr>
              <a:t> </a:t>
            </a:r>
            <a:r>
              <a:rPr lang="en-US" sz="2400" dirty="0" err="1" smtClean="0">
                <a:sym typeface="Arial" charset="0"/>
              </a:rPr>
              <a:t>cystoplasty</a:t>
            </a:r>
            <a:endParaRPr lang="en-US" sz="2400" dirty="0" smtClean="0">
              <a:sym typeface="Arial" charset="0"/>
            </a:endParaRPr>
          </a:p>
          <a:p>
            <a:pPr marL="782638" lvl="1" eaLnBrk="1" hangingPunct="1">
              <a:buClr>
                <a:srgbClr val="FFFFFF"/>
              </a:buClr>
              <a:buFont typeface="Arial" charset="0"/>
              <a:buChar char="–"/>
              <a:defRPr/>
            </a:pPr>
            <a:r>
              <a:rPr lang="en-US" sz="2400" dirty="0" smtClean="0">
                <a:sym typeface="Arial" charset="0"/>
              </a:rPr>
              <a:t>Urinary diversion</a:t>
            </a:r>
          </a:p>
        </p:txBody>
      </p:sp>
    </p:spTree>
    <p:extLst>
      <p:ext uri="{BB962C8B-B14F-4D97-AF65-F5344CB8AC3E}">
        <p14:creationId xmlns:p14="http://schemas.microsoft.com/office/powerpoint/2010/main" val="4077214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685800"/>
            <a:ext cx="6213475" cy="635000"/>
          </a:xfrm>
          <a:prstGeom prst="rect">
            <a:avLst/>
          </a:prstGeom>
        </p:spPr>
        <p:txBody>
          <a:bodyPr vert="horz" wrap="square" lIns="0" tIns="12065" rIns="0" bIns="0" rtlCol="0">
            <a:spAutoFit/>
          </a:bodyPr>
          <a:lstStyle/>
          <a:p>
            <a:pPr marL="12700">
              <a:lnSpc>
                <a:spcPct val="100000"/>
              </a:lnSpc>
              <a:spcBef>
                <a:spcPts val="95"/>
              </a:spcBef>
            </a:pPr>
            <a:r>
              <a:rPr sz="4000" spc="-80" dirty="0">
                <a:solidFill>
                  <a:srgbClr val="002060"/>
                </a:solidFill>
              </a:rPr>
              <a:t>From </a:t>
            </a:r>
            <a:r>
              <a:rPr sz="4000" spc="-5" dirty="0">
                <a:solidFill>
                  <a:srgbClr val="002060"/>
                </a:solidFill>
              </a:rPr>
              <a:t>a </a:t>
            </a:r>
            <a:r>
              <a:rPr sz="4000" spc="-90" dirty="0">
                <a:solidFill>
                  <a:srgbClr val="002060"/>
                </a:solidFill>
              </a:rPr>
              <a:t>practical</a:t>
            </a:r>
            <a:r>
              <a:rPr sz="4000" spc="-550" dirty="0">
                <a:solidFill>
                  <a:srgbClr val="002060"/>
                </a:solidFill>
              </a:rPr>
              <a:t> </a:t>
            </a:r>
            <a:r>
              <a:rPr sz="4000" spc="-95" dirty="0">
                <a:solidFill>
                  <a:srgbClr val="002060"/>
                </a:solidFill>
              </a:rPr>
              <a:t>standpoint</a:t>
            </a:r>
            <a:r>
              <a:rPr sz="4000" spc="-95" dirty="0"/>
              <a:t>...</a:t>
            </a:r>
            <a:endParaRPr sz="4000" dirty="0"/>
          </a:p>
        </p:txBody>
      </p:sp>
      <p:graphicFrame>
        <p:nvGraphicFramePr>
          <p:cNvPr id="3" name="object 3"/>
          <p:cNvGraphicFramePr>
            <a:graphicFrameLocks noGrp="1"/>
          </p:cNvGraphicFramePr>
          <p:nvPr>
            <p:extLst>
              <p:ext uri="{D42A27DB-BD31-4B8C-83A1-F6EECF244321}">
                <p14:modId xmlns:p14="http://schemas.microsoft.com/office/powerpoint/2010/main" val="429523987"/>
              </p:ext>
            </p:extLst>
          </p:nvPr>
        </p:nvGraphicFramePr>
        <p:xfrm>
          <a:off x="385762" y="2022475"/>
          <a:ext cx="8462645" cy="3939857"/>
        </p:xfrm>
        <a:graphic>
          <a:graphicData uri="http://schemas.openxmlformats.org/drawingml/2006/table">
            <a:tbl>
              <a:tblPr firstRow="1" bandRow="1">
                <a:tableStyleId>{2D5ABB26-0587-4C30-8999-92F81FD0307C}</a:tableStyleId>
              </a:tblPr>
              <a:tblGrid>
                <a:gridCol w="1383665">
                  <a:extLst>
                    <a:ext uri="{9D8B030D-6E8A-4147-A177-3AD203B41FA5}">
                      <a16:colId xmlns:a16="http://schemas.microsoft.com/office/drawing/2014/main" val="20000"/>
                    </a:ext>
                  </a:extLst>
                </a:gridCol>
                <a:gridCol w="3564573">
                  <a:extLst>
                    <a:ext uri="{9D8B030D-6E8A-4147-A177-3AD203B41FA5}">
                      <a16:colId xmlns:a16="http://schemas.microsoft.com/office/drawing/2014/main" val="20001"/>
                    </a:ext>
                  </a:extLst>
                </a:gridCol>
                <a:gridCol w="3514407">
                  <a:extLst>
                    <a:ext uri="{9D8B030D-6E8A-4147-A177-3AD203B41FA5}">
                      <a16:colId xmlns:a16="http://schemas.microsoft.com/office/drawing/2014/main" val="20002"/>
                    </a:ext>
                  </a:extLst>
                </a:gridCol>
              </a:tblGrid>
              <a:tr h="808037">
                <a:tc>
                  <a:txBody>
                    <a:bodyPr/>
                    <a:lstStyle/>
                    <a:p>
                      <a:pPr>
                        <a:lnSpc>
                          <a:spcPct val="100000"/>
                        </a:lnSpc>
                      </a:pPr>
                      <a:endParaRPr sz="2000">
                        <a:latin typeface="Times New Roman"/>
                        <a:cs typeface="Times New Roman"/>
                      </a:endParaRPr>
                    </a:p>
                  </a:txBody>
                  <a:tcPr marL="0" marR="0" marT="0" marB="0">
                    <a:lnB w="28575">
                      <a:solidFill>
                        <a:srgbClr val="FFFFFF"/>
                      </a:solidFill>
                      <a:prstDash val="solid"/>
                    </a:lnB>
                    <a:solidFill>
                      <a:srgbClr val="000000"/>
                    </a:solidFill>
                  </a:tcPr>
                </a:tc>
                <a:tc>
                  <a:txBody>
                    <a:bodyPr/>
                    <a:lstStyle/>
                    <a:p>
                      <a:pPr marR="76835" algn="ctr">
                        <a:lnSpc>
                          <a:spcPct val="100000"/>
                        </a:lnSpc>
                        <a:spcBef>
                          <a:spcPts val="1315"/>
                        </a:spcBef>
                      </a:pPr>
                      <a:r>
                        <a:rPr sz="2800" b="1" spc="-170" dirty="0">
                          <a:solidFill>
                            <a:srgbClr val="FFFFFF"/>
                          </a:solidFill>
                          <a:latin typeface="Trebuchet MS"/>
                          <a:cs typeface="Trebuchet MS"/>
                        </a:rPr>
                        <a:t>“Pros”</a:t>
                      </a:r>
                      <a:endParaRPr sz="2800">
                        <a:latin typeface="Trebuchet MS"/>
                        <a:cs typeface="Trebuchet MS"/>
                      </a:endParaRPr>
                    </a:p>
                  </a:txBody>
                  <a:tcPr marL="0" marR="0" marT="167005" marB="0">
                    <a:lnB w="28575">
                      <a:solidFill>
                        <a:srgbClr val="FFFFFF"/>
                      </a:solidFill>
                      <a:prstDash val="solid"/>
                    </a:lnB>
                    <a:solidFill>
                      <a:srgbClr val="000000"/>
                    </a:solidFill>
                  </a:tcPr>
                </a:tc>
                <a:tc>
                  <a:txBody>
                    <a:bodyPr/>
                    <a:lstStyle/>
                    <a:p>
                      <a:pPr marR="59055" algn="ctr">
                        <a:lnSpc>
                          <a:spcPct val="100000"/>
                        </a:lnSpc>
                        <a:spcBef>
                          <a:spcPts val="1315"/>
                        </a:spcBef>
                      </a:pPr>
                      <a:r>
                        <a:rPr sz="2800" b="1" spc="-165" dirty="0">
                          <a:solidFill>
                            <a:srgbClr val="FFFFFF"/>
                          </a:solidFill>
                          <a:latin typeface="Trebuchet MS"/>
                          <a:cs typeface="Trebuchet MS"/>
                        </a:rPr>
                        <a:t>“Cons”</a:t>
                      </a:r>
                      <a:endParaRPr sz="2800">
                        <a:latin typeface="Trebuchet MS"/>
                        <a:cs typeface="Trebuchet MS"/>
                      </a:endParaRPr>
                    </a:p>
                  </a:txBody>
                  <a:tcPr marL="0" marR="0" marT="167005" marB="0">
                    <a:lnB w="28575">
                      <a:solidFill>
                        <a:srgbClr val="FFFFFF"/>
                      </a:solidFill>
                      <a:prstDash val="solid"/>
                    </a:lnB>
                    <a:solidFill>
                      <a:srgbClr val="000000"/>
                    </a:solidFill>
                  </a:tcPr>
                </a:tc>
                <a:extLst>
                  <a:ext uri="{0D108BD9-81ED-4DB2-BD59-A6C34878D82A}">
                    <a16:rowId xmlns:a16="http://schemas.microsoft.com/office/drawing/2014/main" val="10000"/>
                  </a:ext>
                </a:extLst>
              </a:tr>
              <a:tr h="1641979">
                <a:tc>
                  <a:txBody>
                    <a:bodyPr/>
                    <a:lstStyle/>
                    <a:p>
                      <a:pPr>
                        <a:lnSpc>
                          <a:spcPct val="100000"/>
                        </a:lnSpc>
                        <a:spcBef>
                          <a:spcPts val="10"/>
                        </a:spcBef>
                      </a:pPr>
                      <a:endParaRPr sz="3450">
                        <a:latin typeface="Times New Roman"/>
                        <a:cs typeface="Times New Roman"/>
                      </a:endParaRPr>
                    </a:p>
                    <a:p>
                      <a:pPr marL="363220">
                        <a:lnSpc>
                          <a:spcPct val="100000"/>
                        </a:lnSpc>
                      </a:pPr>
                      <a:r>
                        <a:rPr sz="2800" spc="-245" dirty="0">
                          <a:solidFill>
                            <a:srgbClr val="4E5B6F"/>
                          </a:solidFill>
                          <a:latin typeface="Arial"/>
                          <a:cs typeface="Arial"/>
                        </a:rPr>
                        <a:t>SNS</a:t>
                      </a:r>
                      <a:endParaRPr sz="2800">
                        <a:latin typeface="Arial"/>
                        <a:cs typeface="Arial"/>
                      </a:endParaRPr>
                    </a:p>
                  </a:txBody>
                  <a:tcPr marL="0" marR="0" marT="1270" marB="0">
                    <a:lnT w="28575">
                      <a:solidFill>
                        <a:srgbClr val="FFFFFF"/>
                      </a:solidFill>
                      <a:prstDash val="solid"/>
                    </a:lnT>
                    <a:solidFill>
                      <a:srgbClr val="CDCDCD"/>
                    </a:solidFill>
                  </a:tcPr>
                </a:tc>
                <a:tc>
                  <a:txBody>
                    <a:bodyPr/>
                    <a:lstStyle/>
                    <a:p>
                      <a:pPr>
                        <a:lnSpc>
                          <a:spcPct val="100000"/>
                        </a:lnSpc>
                        <a:spcBef>
                          <a:spcPts val="10"/>
                        </a:spcBef>
                      </a:pPr>
                      <a:endParaRPr sz="2150" dirty="0">
                        <a:latin typeface="Times New Roman"/>
                        <a:cs typeface="Times New Roman"/>
                      </a:endParaRPr>
                    </a:p>
                    <a:p>
                      <a:pPr marL="758825" marR="836930" algn="ctr">
                        <a:lnSpc>
                          <a:spcPct val="100000"/>
                        </a:lnSpc>
                      </a:pPr>
                      <a:r>
                        <a:rPr sz="1800" spc="-25" dirty="0">
                          <a:solidFill>
                            <a:srgbClr val="4E5B6F"/>
                          </a:solidFill>
                          <a:latin typeface="Arial"/>
                          <a:cs typeface="Arial"/>
                        </a:rPr>
                        <a:t>Battery </a:t>
                      </a:r>
                      <a:r>
                        <a:rPr sz="1800" dirty="0">
                          <a:solidFill>
                            <a:srgbClr val="4E5B6F"/>
                          </a:solidFill>
                          <a:latin typeface="Arial"/>
                          <a:cs typeface="Arial"/>
                        </a:rPr>
                        <a:t>life</a:t>
                      </a:r>
                      <a:r>
                        <a:rPr sz="1800" spc="-355" dirty="0">
                          <a:solidFill>
                            <a:srgbClr val="4E5B6F"/>
                          </a:solidFill>
                          <a:latin typeface="Arial"/>
                          <a:cs typeface="Arial"/>
                        </a:rPr>
                        <a:t> </a:t>
                      </a:r>
                      <a:r>
                        <a:rPr sz="1800" spc="-125" dirty="0">
                          <a:solidFill>
                            <a:srgbClr val="4E5B6F"/>
                          </a:solidFill>
                          <a:latin typeface="Arial"/>
                          <a:cs typeface="Arial"/>
                        </a:rPr>
                        <a:t>5-7 </a:t>
                      </a:r>
                      <a:r>
                        <a:rPr sz="1800" spc="-90" dirty="0" smtClean="0">
                          <a:solidFill>
                            <a:srgbClr val="4E5B6F"/>
                          </a:solidFill>
                          <a:latin typeface="Arial"/>
                          <a:cs typeface="Arial"/>
                        </a:rPr>
                        <a:t>years</a:t>
                      </a:r>
                      <a:endParaRPr lang="en-US" sz="1800" spc="-90" dirty="0" smtClean="0">
                        <a:solidFill>
                          <a:srgbClr val="4E5B6F"/>
                        </a:solidFill>
                        <a:latin typeface="Arial"/>
                        <a:cs typeface="Arial"/>
                      </a:endParaRPr>
                    </a:p>
                    <a:p>
                      <a:pPr marL="758825" marR="836930" algn="ctr">
                        <a:lnSpc>
                          <a:spcPct val="100000"/>
                        </a:lnSpc>
                      </a:pPr>
                      <a:r>
                        <a:rPr lang="en-US" sz="1800" spc="-90" dirty="0" smtClean="0">
                          <a:solidFill>
                            <a:srgbClr val="4E5B6F"/>
                          </a:solidFill>
                          <a:latin typeface="Arial"/>
                          <a:cs typeface="Arial"/>
                        </a:rPr>
                        <a:t>(rechargeable versions)</a:t>
                      </a:r>
                    </a:p>
                    <a:p>
                      <a:pPr marL="758825" marR="836930" algn="ctr">
                        <a:lnSpc>
                          <a:spcPct val="100000"/>
                        </a:lnSpc>
                      </a:pPr>
                      <a:r>
                        <a:rPr sz="1800" spc="-90" dirty="0" smtClean="0">
                          <a:solidFill>
                            <a:srgbClr val="4E5B6F"/>
                          </a:solidFill>
                          <a:latin typeface="Arial"/>
                          <a:cs typeface="Arial"/>
                        </a:rPr>
                        <a:t>  </a:t>
                      </a:r>
                      <a:r>
                        <a:rPr sz="1800" spc="-50" dirty="0">
                          <a:solidFill>
                            <a:srgbClr val="4E5B6F"/>
                          </a:solidFill>
                          <a:latin typeface="Arial"/>
                          <a:cs typeface="Arial"/>
                        </a:rPr>
                        <a:t>No</a:t>
                      </a:r>
                      <a:r>
                        <a:rPr sz="1800" spc="-140" dirty="0">
                          <a:solidFill>
                            <a:srgbClr val="4E5B6F"/>
                          </a:solidFill>
                          <a:latin typeface="Arial"/>
                          <a:cs typeface="Arial"/>
                        </a:rPr>
                        <a:t> </a:t>
                      </a:r>
                      <a:r>
                        <a:rPr sz="1800" spc="-15" dirty="0">
                          <a:solidFill>
                            <a:srgbClr val="4E5B6F"/>
                          </a:solidFill>
                          <a:latin typeface="Arial"/>
                          <a:cs typeface="Arial"/>
                        </a:rPr>
                        <a:t>retention</a:t>
                      </a:r>
                      <a:endParaRPr sz="1800" dirty="0">
                        <a:latin typeface="Arial"/>
                        <a:cs typeface="Arial"/>
                      </a:endParaRPr>
                    </a:p>
                    <a:p>
                      <a:pPr marR="76200" algn="ctr">
                        <a:lnSpc>
                          <a:spcPct val="100000"/>
                        </a:lnSpc>
                      </a:pPr>
                      <a:r>
                        <a:rPr sz="1800" spc="-65" dirty="0">
                          <a:solidFill>
                            <a:srgbClr val="4E5B6F"/>
                          </a:solidFill>
                          <a:latin typeface="Arial"/>
                          <a:cs typeface="Arial"/>
                        </a:rPr>
                        <a:t>Global</a:t>
                      </a:r>
                      <a:r>
                        <a:rPr sz="1800" spc="-145" dirty="0">
                          <a:solidFill>
                            <a:srgbClr val="4E5B6F"/>
                          </a:solidFill>
                          <a:latin typeface="Arial"/>
                          <a:cs typeface="Arial"/>
                        </a:rPr>
                        <a:t> </a:t>
                      </a:r>
                      <a:r>
                        <a:rPr sz="1800" spc="-35" dirty="0">
                          <a:solidFill>
                            <a:srgbClr val="4E5B6F"/>
                          </a:solidFill>
                          <a:latin typeface="Arial"/>
                          <a:cs typeface="Arial"/>
                        </a:rPr>
                        <a:t>effects</a:t>
                      </a:r>
                      <a:r>
                        <a:rPr sz="1800" spc="-150" dirty="0">
                          <a:solidFill>
                            <a:srgbClr val="4E5B6F"/>
                          </a:solidFill>
                          <a:latin typeface="Arial"/>
                          <a:cs typeface="Arial"/>
                        </a:rPr>
                        <a:t> </a:t>
                      </a:r>
                      <a:r>
                        <a:rPr sz="1800" spc="-50" dirty="0">
                          <a:solidFill>
                            <a:srgbClr val="4E5B6F"/>
                          </a:solidFill>
                          <a:latin typeface="Arial"/>
                          <a:cs typeface="Arial"/>
                        </a:rPr>
                        <a:t>on</a:t>
                      </a:r>
                      <a:r>
                        <a:rPr sz="1800" spc="-135" dirty="0">
                          <a:solidFill>
                            <a:srgbClr val="4E5B6F"/>
                          </a:solidFill>
                          <a:latin typeface="Arial"/>
                          <a:cs typeface="Arial"/>
                        </a:rPr>
                        <a:t> </a:t>
                      </a:r>
                      <a:r>
                        <a:rPr sz="1800" spc="-55" dirty="0">
                          <a:solidFill>
                            <a:srgbClr val="4E5B6F"/>
                          </a:solidFill>
                          <a:latin typeface="Arial"/>
                          <a:cs typeface="Arial"/>
                        </a:rPr>
                        <a:t>pelvic</a:t>
                      </a:r>
                      <a:r>
                        <a:rPr sz="1800" spc="-155" dirty="0">
                          <a:solidFill>
                            <a:srgbClr val="4E5B6F"/>
                          </a:solidFill>
                          <a:latin typeface="Arial"/>
                          <a:cs typeface="Arial"/>
                        </a:rPr>
                        <a:t> </a:t>
                      </a:r>
                      <a:r>
                        <a:rPr sz="1800" dirty="0">
                          <a:solidFill>
                            <a:srgbClr val="4E5B6F"/>
                          </a:solidFill>
                          <a:latin typeface="Arial"/>
                          <a:cs typeface="Arial"/>
                        </a:rPr>
                        <a:t>floor</a:t>
                      </a:r>
                      <a:endParaRPr sz="1800" dirty="0">
                        <a:latin typeface="Arial"/>
                        <a:cs typeface="Arial"/>
                      </a:endParaRPr>
                    </a:p>
                  </a:txBody>
                  <a:tcPr marL="0" marR="0" marT="1270" marB="0">
                    <a:lnT w="28575">
                      <a:solidFill>
                        <a:srgbClr val="FFFFFF"/>
                      </a:solidFill>
                      <a:prstDash val="solid"/>
                    </a:lnT>
                    <a:solidFill>
                      <a:srgbClr val="CDCDCD"/>
                    </a:solidFill>
                  </a:tcPr>
                </a:tc>
                <a:tc>
                  <a:txBody>
                    <a:bodyPr/>
                    <a:lstStyle/>
                    <a:p>
                      <a:pPr marL="631190" marR="693420" algn="ctr">
                        <a:lnSpc>
                          <a:spcPct val="100000"/>
                        </a:lnSpc>
                        <a:spcBef>
                          <a:spcPts val="320"/>
                        </a:spcBef>
                      </a:pPr>
                      <a:r>
                        <a:rPr sz="1800" spc="-35" dirty="0">
                          <a:solidFill>
                            <a:srgbClr val="4E5B6F"/>
                          </a:solidFill>
                          <a:latin typeface="Arial"/>
                          <a:cs typeface="Arial"/>
                        </a:rPr>
                        <a:t>Implanted </a:t>
                      </a:r>
                      <a:r>
                        <a:rPr sz="1800" spc="-75" dirty="0">
                          <a:solidFill>
                            <a:srgbClr val="4E5B6F"/>
                          </a:solidFill>
                          <a:latin typeface="Arial"/>
                          <a:cs typeface="Arial"/>
                        </a:rPr>
                        <a:t>device  </a:t>
                      </a:r>
                      <a:r>
                        <a:rPr sz="1800" spc="-40" dirty="0">
                          <a:solidFill>
                            <a:srgbClr val="4E5B6F"/>
                          </a:solidFill>
                          <a:latin typeface="Arial"/>
                          <a:cs typeface="Arial"/>
                        </a:rPr>
                        <a:t>Potential</a:t>
                      </a:r>
                      <a:r>
                        <a:rPr sz="1800" spc="-175" dirty="0">
                          <a:solidFill>
                            <a:srgbClr val="4E5B6F"/>
                          </a:solidFill>
                          <a:latin typeface="Arial"/>
                          <a:cs typeface="Arial"/>
                        </a:rPr>
                        <a:t> </a:t>
                      </a:r>
                      <a:r>
                        <a:rPr sz="1800" spc="-45" dirty="0">
                          <a:solidFill>
                            <a:srgbClr val="4E5B6F"/>
                          </a:solidFill>
                          <a:latin typeface="Arial"/>
                          <a:cs typeface="Arial"/>
                        </a:rPr>
                        <a:t>complications </a:t>
                      </a:r>
                      <a:endParaRPr lang="en-US" sz="1800" spc="-45" dirty="0" smtClean="0">
                        <a:solidFill>
                          <a:srgbClr val="4E5B6F"/>
                        </a:solidFill>
                        <a:latin typeface="Arial"/>
                        <a:cs typeface="Arial"/>
                      </a:endParaRPr>
                    </a:p>
                    <a:p>
                      <a:pPr marL="631190" marR="693420" algn="ctr">
                        <a:lnSpc>
                          <a:spcPct val="100000"/>
                        </a:lnSpc>
                        <a:spcBef>
                          <a:spcPts val="320"/>
                        </a:spcBef>
                      </a:pPr>
                      <a:r>
                        <a:rPr sz="1800" spc="-45" dirty="0" smtClean="0">
                          <a:solidFill>
                            <a:srgbClr val="4E5B6F"/>
                          </a:solidFill>
                          <a:latin typeface="Arial"/>
                          <a:cs typeface="Arial"/>
                        </a:rPr>
                        <a:t> </a:t>
                      </a:r>
                      <a:r>
                        <a:rPr sz="1800" spc="-60" dirty="0">
                          <a:solidFill>
                            <a:srgbClr val="4E5B6F"/>
                          </a:solidFill>
                          <a:latin typeface="Arial"/>
                          <a:cs typeface="Arial"/>
                        </a:rPr>
                        <a:t>2-staged</a:t>
                      </a:r>
                      <a:r>
                        <a:rPr sz="1800" spc="-155" dirty="0">
                          <a:solidFill>
                            <a:srgbClr val="4E5B6F"/>
                          </a:solidFill>
                          <a:latin typeface="Arial"/>
                          <a:cs typeface="Arial"/>
                        </a:rPr>
                        <a:t> </a:t>
                      </a:r>
                      <a:r>
                        <a:rPr sz="1800" spc="-65" dirty="0">
                          <a:solidFill>
                            <a:srgbClr val="4E5B6F"/>
                          </a:solidFill>
                          <a:latin typeface="Arial"/>
                          <a:cs typeface="Arial"/>
                        </a:rPr>
                        <a:t>surgery</a:t>
                      </a:r>
                      <a:endParaRPr sz="1800" dirty="0">
                        <a:latin typeface="Arial"/>
                        <a:cs typeface="Arial"/>
                      </a:endParaRPr>
                    </a:p>
                    <a:p>
                      <a:pPr marR="60325" algn="ctr">
                        <a:lnSpc>
                          <a:spcPct val="100000"/>
                        </a:lnSpc>
                      </a:pPr>
                      <a:r>
                        <a:rPr sz="1800" spc="-125" dirty="0" smtClean="0">
                          <a:solidFill>
                            <a:srgbClr val="4E5B6F"/>
                          </a:solidFill>
                          <a:latin typeface="Arial"/>
                          <a:cs typeface="Arial"/>
                        </a:rPr>
                        <a:t>MRIs</a:t>
                      </a:r>
                      <a:r>
                        <a:rPr lang="en-US" sz="1800" spc="-125" dirty="0" smtClean="0">
                          <a:solidFill>
                            <a:srgbClr val="4E5B6F"/>
                          </a:solidFill>
                          <a:latin typeface="Arial"/>
                          <a:cs typeface="Arial"/>
                        </a:rPr>
                        <a:t>???</a:t>
                      </a:r>
                      <a:endParaRPr sz="1800" dirty="0">
                        <a:latin typeface="Arial"/>
                        <a:cs typeface="Arial"/>
                      </a:endParaRPr>
                    </a:p>
                    <a:p>
                      <a:pPr marR="60325" algn="ctr">
                        <a:lnSpc>
                          <a:spcPct val="100000"/>
                        </a:lnSpc>
                      </a:pPr>
                      <a:r>
                        <a:rPr sz="1800" spc="5" dirty="0">
                          <a:solidFill>
                            <a:srgbClr val="4E5B6F"/>
                          </a:solidFill>
                          <a:latin typeface="Arial"/>
                          <a:cs typeface="Arial"/>
                        </a:rPr>
                        <a:t>Not </a:t>
                      </a:r>
                      <a:r>
                        <a:rPr sz="1800" spc="10" dirty="0" smtClean="0">
                          <a:solidFill>
                            <a:srgbClr val="4E5B6F"/>
                          </a:solidFill>
                          <a:latin typeface="Arial"/>
                          <a:cs typeface="Arial"/>
                        </a:rPr>
                        <a:t>for</a:t>
                      </a:r>
                      <a:r>
                        <a:rPr lang="en-US" sz="1800" spc="10" dirty="0" smtClean="0">
                          <a:solidFill>
                            <a:srgbClr val="4E5B6F"/>
                          </a:solidFill>
                          <a:latin typeface="Arial"/>
                          <a:cs typeface="Arial"/>
                        </a:rPr>
                        <a:t> some </a:t>
                      </a:r>
                      <a:r>
                        <a:rPr sz="1800" spc="-390" dirty="0" smtClean="0">
                          <a:solidFill>
                            <a:srgbClr val="4E5B6F"/>
                          </a:solidFill>
                          <a:latin typeface="Arial"/>
                          <a:cs typeface="Arial"/>
                        </a:rPr>
                        <a:t> </a:t>
                      </a:r>
                      <a:r>
                        <a:rPr sz="1800" spc="-60" dirty="0">
                          <a:solidFill>
                            <a:srgbClr val="4E5B6F"/>
                          </a:solidFill>
                          <a:latin typeface="Arial"/>
                          <a:cs typeface="Arial"/>
                        </a:rPr>
                        <a:t>neurogenic </a:t>
                      </a:r>
                      <a:r>
                        <a:rPr sz="1800" spc="-50" dirty="0">
                          <a:solidFill>
                            <a:srgbClr val="4E5B6F"/>
                          </a:solidFill>
                          <a:latin typeface="Arial"/>
                          <a:cs typeface="Arial"/>
                        </a:rPr>
                        <a:t>bladder</a:t>
                      </a:r>
                      <a:endParaRPr sz="1800" dirty="0">
                        <a:latin typeface="Arial"/>
                        <a:cs typeface="Arial"/>
                      </a:endParaRPr>
                    </a:p>
                  </a:txBody>
                  <a:tcPr marL="0" marR="0" marT="40640" marB="0">
                    <a:lnT w="28575">
                      <a:solidFill>
                        <a:srgbClr val="FFFFFF"/>
                      </a:solidFill>
                      <a:prstDash val="solid"/>
                    </a:lnT>
                    <a:solidFill>
                      <a:srgbClr val="CDCDCD"/>
                    </a:solidFill>
                  </a:tcPr>
                </a:tc>
                <a:extLst>
                  <a:ext uri="{0D108BD9-81ED-4DB2-BD59-A6C34878D82A}">
                    <a16:rowId xmlns:a16="http://schemas.microsoft.com/office/drawing/2014/main" val="10001"/>
                  </a:ext>
                </a:extLst>
              </a:tr>
              <a:tr h="1326645">
                <a:tc>
                  <a:txBody>
                    <a:bodyPr/>
                    <a:lstStyle/>
                    <a:p>
                      <a:pPr>
                        <a:lnSpc>
                          <a:spcPct val="100000"/>
                        </a:lnSpc>
                        <a:spcBef>
                          <a:spcPts val="35"/>
                        </a:spcBef>
                      </a:pPr>
                      <a:endParaRPr sz="2350">
                        <a:latin typeface="Times New Roman"/>
                        <a:cs typeface="Times New Roman"/>
                      </a:endParaRPr>
                    </a:p>
                    <a:p>
                      <a:pPr marL="375285">
                        <a:lnSpc>
                          <a:spcPct val="100000"/>
                        </a:lnSpc>
                      </a:pPr>
                      <a:r>
                        <a:rPr sz="2800" spc="-210" dirty="0">
                          <a:solidFill>
                            <a:srgbClr val="4E5B6F"/>
                          </a:solidFill>
                          <a:latin typeface="Arial"/>
                          <a:cs typeface="Arial"/>
                        </a:rPr>
                        <a:t>BTX</a:t>
                      </a:r>
                      <a:endParaRPr sz="2800">
                        <a:latin typeface="Arial"/>
                        <a:cs typeface="Arial"/>
                      </a:endParaRPr>
                    </a:p>
                  </a:txBody>
                  <a:tcPr marL="0" marR="0" marT="4445" marB="0">
                    <a:solidFill>
                      <a:srgbClr val="CDCDCD"/>
                    </a:solidFill>
                  </a:tcPr>
                </a:tc>
                <a:tc>
                  <a:txBody>
                    <a:bodyPr/>
                    <a:lstStyle/>
                    <a:p>
                      <a:pPr marL="537845" marR="615315" indent="289560">
                        <a:lnSpc>
                          <a:spcPct val="100000"/>
                        </a:lnSpc>
                        <a:spcBef>
                          <a:spcPts val="1240"/>
                        </a:spcBef>
                      </a:pPr>
                      <a:r>
                        <a:rPr sz="1800" spc="-20" dirty="0">
                          <a:solidFill>
                            <a:srgbClr val="4E5B6F"/>
                          </a:solidFill>
                          <a:latin typeface="Arial"/>
                          <a:cs typeface="Arial"/>
                        </a:rPr>
                        <a:t>Nothing </a:t>
                      </a:r>
                      <a:r>
                        <a:rPr sz="1800" spc="-30" dirty="0">
                          <a:solidFill>
                            <a:srgbClr val="4E5B6F"/>
                          </a:solidFill>
                          <a:latin typeface="Arial"/>
                          <a:cs typeface="Arial"/>
                        </a:rPr>
                        <a:t>implanted  </a:t>
                      </a:r>
                      <a:r>
                        <a:rPr sz="1800" spc="-70" dirty="0">
                          <a:solidFill>
                            <a:srgbClr val="4E5B6F"/>
                          </a:solidFill>
                          <a:latin typeface="Arial"/>
                          <a:cs typeface="Arial"/>
                        </a:rPr>
                        <a:t>Local </a:t>
                      </a:r>
                      <a:r>
                        <a:rPr sz="1800" spc="-80" dirty="0">
                          <a:solidFill>
                            <a:srgbClr val="4E5B6F"/>
                          </a:solidFill>
                          <a:latin typeface="Arial"/>
                          <a:cs typeface="Arial"/>
                        </a:rPr>
                        <a:t>anesthesia </a:t>
                      </a:r>
                      <a:r>
                        <a:rPr sz="1800" spc="-20" dirty="0">
                          <a:solidFill>
                            <a:srgbClr val="4E5B6F"/>
                          </a:solidFill>
                          <a:latin typeface="Arial"/>
                          <a:cs typeface="Arial"/>
                        </a:rPr>
                        <a:t>in</a:t>
                      </a:r>
                      <a:r>
                        <a:rPr sz="1800" spc="-280" dirty="0">
                          <a:solidFill>
                            <a:srgbClr val="4E5B6F"/>
                          </a:solidFill>
                          <a:latin typeface="Arial"/>
                          <a:cs typeface="Arial"/>
                        </a:rPr>
                        <a:t> </a:t>
                      </a:r>
                      <a:r>
                        <a:rPr sz="1800" spc="-20" dirty="0">
                          <a:solidFill>
                            <a:srgbClr val="4E5B6F"/>
                          </a:solidFill>
                          <a:latin typeface="Arial"/>
                          <a:cs typeface="Arial"/>
                        </a:rPr>
                        <a:t>office</a:t>
                      </a:r>
                      <a:endParaRPr sz="1800">
                        <a:latin typeface="Arial"/>
                        <a:cs typeface="Arial"/>
                      </a:endParaRPr>
                    </a:p>
                    <a:p>
                      <a:pPr marL="1039494">
                        <a:lnSpc>
                          <a:spcPct val="100000"/>
                        </a:lnSpc>
                      </a:pPr>
                      <a:r>
                        <a:rPr sz="1800" spc="-30" dirty="0">
                          <a:solidFill>
                            <a:srgbClr val="4E5B6F"/>
                          </a:solidFill>
                          <a:latin typeface="Arial"/>
                          <a:cs typeface="Arial"/>
                        </a:rPr>
                        <a:t>Well-tolerated</a:t>
                      </a:r>
                      <a:endParaRPr sz="1800">
                        <a:latin typeface="Arial"/>
                        <a:cs typeface="Arial"/>
                      </a:endParaRPr>
                    </a:p>
                  </a:txBody>
                  <a:tcPr marL="0" marR="0" marT="157480" marB="0">
                    <a:solidFill>
                      <a:srgbClr val="CDCDCD"/>
                    </a:solidFill>
                  </a:tcPr>
                </a:tc>
                <a:tc>
                  <a:txBody>
                    <a:bodyPr/>
                    <a:lstStyle/>
                    <a:p>
                      <a:pPr marL="962025" marR="1022985" algn="ctr">
                        <a:lnSpc>
                          <a:spcPct val="100000"/>
                        </a:lnSpc>
                        <a:spcBef>
                          <a:spcPts val="1240"/>
                        </a:spcBef>
                      </a:pPr>
                      <a:r>
                        <a:rPr sz="1800" spc="-105" dirty="0">
                          <a:solidFill>
                            <a:srgbClr val="4E5B6F"/>
                          </a:solidFill>
                          <a:latin typeface="Arial"/>
                          <a:cs typeface="Arial"/>
                        </a:rPr>
                        <a:t>Risk </a:t>
                      </a:r>
                      <a:r>
                        <a:rPr sz="1800" spc="10" dirty="0">
                          <a:solidFill>
                            <a:srgbClr val="4E5B6F"/>
                          </a:solidFill>
                          <a:latin typeface="Arial"/>
                          <a:cs typeface="Arial"/>
                        </a:rPr>
                        <a:t>of</a:t>
                      </a:r>
                      <a:r>
                        <a:rPr sz="1800" spc="-250" dirty="0">
                          <a:solidFill>
                            <a:srgbClr val="4E5B6F"/>
                          </a:solidFill>
                          <a:latin typeface="Arial"/>
                          <a:cs typeface="Arial"/>
                        </a:rPr>
                        <a:t> </a:t>
                      </a:r>
                      <a:r>
                        <a:rPr sz="1800" spc="-15" dirty="0">
                          <a:solidFill>
                            <a:srgbClr val="4E5B6F"/>
                          </a:solidFill>
                          <a:latin typeface="Arial"/>
                          <a:cs typeface="Arial"/>
                        </a:rPr>
                        <a:t>retention </a:t>
                      </a:r>
                      <a:endParaRPr lang="en-US" sz="1800" spc="-15" dirty="0" smtClean="0">
                        <a:solidFill>
                          <a:srgbClr val="4E5B6F"/>
                        </a:solidFill>
                        <a:latin typeface="Arial"/>
                        <a:cs typeface="Arial"/>
                      </a:endParaRPr>
                    </a:p>
                    <a:p>
                      <a:pPr marL="962025" marR="1022985" algn="ctr">
                        <a:lnSpc>
                          <a:spcPct val="100000"/>
                        </a:lnSpc>
                        <a:spcBef>
                          <a:spcPts val="1240"/>
                        </a:spcBef>
                      </a:pPr>
                      <a:r>
                        <a:rPr sz="1800" spc="-15" dirty="0" smtClean="0">
                          <a:solidFill>
                            <a:srgbClr val="4E5B6F"/>
                          </a:solidFill>
                          <a:latin typeface="Arial"/>
                          <a:cs typeface="Arial"/>
                        </a:rPr>
                        <a:t> </a:t>
                      </a:r>
                      <a:r>
                        <a:rPr sz="1800" spc="-105" dirty="0">
                          <a:solidFill>
                            <a:srgbClr val="4E5B6F"/>
                          </a:solidFill>
                          <a:latin typeface="Arial"/>
                          <a:cs typeface="Arial"/>
                        </a:rPr>
                        <a:t>Risk </a:t>
                      </a:r>
                      <a:r>
                        <a:rPr sz="1800" spc="15" dirty="0">
                          <a:solidFill>
                            <a:srgbClr val="4E5B6F"/>
                          </a:solidFill>
                          <a:latin typeface="Arial"/>
                          <a:cs typeface="Arial"/>
                        </a:rPr>
                        <a:t>of</a:t>
                      </a:r>
                      <a:r>
                        <a:rPr sz="1800" spc="-265" dirty="0">
                          <a:solidFill>
                            <a:srgbClr val="4E5B6F"/>
                          </a:solidFill>
                          <a:latin typeface="Arial"/>
                          <a:cs typeface="Arial"/>
                        </a:rPr>
                        <a:t> </a:t>
                      </a:r>
                      <a:r>
                        <a:rPr sz="1800" spc="-90" dirty="0">
                          <a:solidFill>
                            <a:srgbClr val="4E5B6F"/>
                          </a:solidFill>
                          <a:latin typeface="Arial"/>
                          <a:cs typeface="Arial"/>
                        </a:rPr>
                        <a:t>UTI</a:t>
                      </a:r>
                      <a:endParaRPr sz="1800" dirty="0">
                        <a:latin typeface="Arial"/>
                        <a:cs typeface="Arial"/>
                      </a:endParaRPr>
                    </a:p>
                    <a:p>
                      <a:pPr marR="60960" algn="ctr">
                        <a:lnSpc>
                          <a:spcPct val="100000"/>
                        </a:lnSpc>
                      </a:pPr>
                      <a:r>
                        <a:rPr sz="1800" spc="-20" dirty="0">
                          <a:solidFill>
                            <a:srgbClr val="4E5B6F"/>
                          </a:solidFill>
                          <a:latin typeface="Arial"/>
                          <a:cs typeface="Arial"/>
                        </a:rPr>
                        <a:t>Durability </a:t>
                      </a:r>
                      <a:r>
                        <a:rPr sz="1800" spc="15" dirty="0">
                          <a:solidFill>
                            <a:srgbClr val="4E5B6F"/>
                          </a:solidFill>
                          <a:latin typeface="Arial"/>
                          <a:cs typeface="Arial"/>
                        </a:rPr>
                        <a:t>of</a:t>
                      </a:r>
                      <a:r>
                        <a:rPr sz="1800" spc="-270" dirty="0">
                          <a:solidFill>
                            <a:srgbClr val="4E5B6F"/>
                          </a:solidFill>
                          <a:latin typeface="Arial"/>
                          <a:cs typeface="Arial"/>
                        </a:rPr>
                        <a:t> </a:t>
                      </a:r>
                      <a:r>
                        <a:rPr sz="1800" spc="-90" dirty="0">
                          <a:solidFill>
                            <a:srgbClr val="4E5B6F"/>
                          </a:solidFill>
                          <a:latin typeface="Arial"/>
                          <a:cs typeface="Arial"/>
                        </a:rPr>
                        <a:t>response</a:t>
                      </a:r>
                      <a:endParaRPr sz="1800" dirty="0">
                        <a:latin typeface="Arial"/>
                        <a:cs typeface="Arial"/>
                      </a:endParaRPr>
                    </a:p>
                  </a:txBody>
                  <a:tcPr marL="0" marR="0" marT="157480" marB="0">
                    <a:solidFill>
                      <a:srgbClr val="CDCDC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2404050"/>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152400" y="76200"/>
            <a:ext cx="8458200" cy="1905000"/>
          </a:xfrm>
        </p:spPr>
        <p:txBody>
          <a:bodyPr rIns="132080"/>
          <a:lstStyle/>
          <a:p>
            <a:pPr indent="0" eaLnBrk="1" hangingPunct="1">
              <a:defRPr/>
            </a:pPr>
            <a:r>
              <a:rPr lang="en-US" dirty="0" smtClean="0">
                <a:sym typeface="Arial" charset="0"/>
              </a:rPr>
              <a:t>SNM                       PTNS(TTNS)</a:t>
            </a:r>
          </a:p>
        </p:txBody>
      </p:sp>
      <p:sp>
        <p:nvSpPr>
          <p:cNvPr id="47106" name="Rectangle 2"/>
          <p:cNvSpPr>
            <a:spLocks noGrp="1" noChangeArrowheads="1"/>
          </p:cNvSpPr>
          <p:nvPr>
            <p:ph type="body" idx="1"/>
          </p:nvPr>
        </p:nvSpPr>
        <p:spPr>
          <a:xfrm>
            <a:off x="457200" y="1981200"/>
            <a:ext cx="8686800" cy="4876800"/>
          </a:xfrm>
        </p:spPr>
        <p:txBody>
          <a:bodyPr rIns="132080">
            <a:normAutofit fontScale="92500" lnSpcReduction="10000"/>
          </a:bodyPr>
          <a:lstStyle/>
          <a:p>
            <a:pPr eaLnBrk="1" hangingPunct="1">
              <a:lnSpc>
                <a:spcPct val="90000"/>
              </a:lnSpc>
              <a:buFont typeface="Arial" charset="0"/>
              <a:buNone/>
              <a:defRPr/>
            </a:pPr>
            <a:r>
              <a:rPr lang="en-US" sz="2400" dirty="0" smtClean="0">
                <a:sym typeface="Arial" charset="0"/>
              </a:rPr>
              <a:t>Trail Phase 1-2 weeks	                       12 weeks </a:t>
            </a:r>
            <a:r>
              <a:rPr lang="en-US" sz="2400" dirty="0" smtClean="0">
                <a:solidFill>
                  <a:srgbClr val="0070C0"/>
                </a:solidFill>
                <a:sym typeface="Arial" charset="0"/>
              </a:rPr>
              <a:t>(no trial time)</a:t>
            </a:r>
          </a:p>
          <a:p>
            <a:pPr eaLnBrk="1" hangingPunct="1">
              <a:lnSpc>
                <a:spcPct val="90000"/>
              </a:lnSpc>
              <a:buFont typeface="Arial" charset="0"/>
              <a:buNone/>
              <a:defRPr/>
            </a:pPr>
            <a:r>
              <a:rPr lang="en-US" sz="2400" dirty="0" smtClean="0">
                <a:sym typeface="Arial" charset="0"/>
              </a:rPr>
              <a:t>Involves surgery/revisions                Non invasive </a:t>
            </a:r>
            <a:r>
              <a:rPr lang="en-US" sz="2400" dirty="0" smtClean="0">
                <a:solidFill>
                  <a:srgbClr val="0070C0"/>
                </a:solidFill>
                <a:sym typeface="Arial" charset="0"/>
              </a:rPr>
              <a:t>(Outpatient)</a:t>
            </a:r>
          </a:p>
          <a:p>
            <a:pPr eaLnBrk="1" hangingPunct="1">
              <a:lnSpc>
                <a:spcPct val="90000"/>
              </a:lnSpc>
              <a:buFont typeface="Arial" charset="0"/>
              <a:buNone/>
              <a:defRPr/>
            </a:pPr>
            <a:r>
              <a:rPr lang="en-US" sz="2400" dirty="0" smtClean="0">
                <a:sym typeface="Arial" charset="0"/>
              </a:rPr>
              <a:t>Implantable             		         No implant possible </a:t>
            </a:r>
            <a:r>
              <a:rPr lang="en-US" sz="2400" dirty="0" smtClean="0">
                <a:solidFill>
                  <a:srgbClr val="0070C0"/>
                </a:solidFill>
                <a:sym typeface="Arial" charset="0"/>
              </a:rPr>
              <a:t>(small wire)</a:t>
            </a:r>
          </a:p>
          <a:p>
            <a:pPr>
              <a:lnSpc>
                <a:spcPct val="90000"/>
              </a:lnSpc>
              <a:buNone/>
              <a:defRPr/>
            </a:pPr>
            <a:r>
              <a:rPr lang="en-US" sz="2400" dirty="0" smtClean="0">
                <a:sym typeface="Arial" charset="0"/>
              </a:rPr>
              <a:t>Takes a lot of expertise	</a:t>
            </a:r>
            <a:r>
              <a:rPr lang="en-US" sz="2400" dirty="0">
                <a:sym typeface="Arial" charset="0"/>
              </a:rPr>
              <a:t> </a:t>
            </a:r>
            <a:r>
              <a:rPr lang="en-US" sz="2400" dirty="0" smtClean="0">
                <a:sym typeface="Arial" charset="0"/>
              </a:rPr>
              <a:t>                  Simple to </a:t>
            </a:r>
            <a:r>
              <a:rPr lang="en-US" sz="2400" dirty="0">
                <a:solidFill>
                  <a:srgbClr val="0070C0"/>
                </a:solidFill>
                <a:sym typeface="Arial" charset="0"/>
              </a:rPr>
              <a:t>perform(Simple to </a:t>
            </a:r>
            <a:r>
              <a:rPr lang="en-US" sz="2400" dirty="0" smtClean="0">
                <a:solidFill>
                  <a:srgbClr val="0070C0"/>
                </a:solidFill>
                <a:sym typeface="Arial" charset="0"/>
              </a:rPr>
              <a:t>                  					perform)</a:t>
            </a:r>
          </a:p>
          <a:p>
            <a:pPr eaLnBrk="1" hangingPunct="1">
              <a:lnSpc>
                <a:spcPct val="90000"/>
              </a:lnSpc>
              <a:buFont typeface="Arial" charset="0"/>
              <a:buNone/>
              <a:defRPr/>
            </a:pPr>
            <a:r>
              <a:rPr lang="en-US" sz="2400" dirty="0" smtClean="0">
                <a:sym typeface="Arial" charset="0"/>
              </a:rPr>
              <a:t>Long term efficacy known                 Still a question</a:t>
            </a:r>
          </a:p>
          <a:p>
            <a:pPr eaLnBrk="1" hangingPunct="1">
              <a:lnSpc>
                <a:spcPct val="90000"/>
              </a:lnSpc>
              <a:buFont typeface="Arial" charset="0"/>
              <a:buNone/>
              <a:defRPr/>
            </a:pPr>
            <a:r>
              <a:rPr lang="en-US" sz="2400" dirty="0" smtClean="0">
                <a:sym typeface="Arial" charset="0"/>
              </a:rPr>
              <a:t>See patients 1x/year                         Every 3 weeks</a:t>
            </a:r>
            <a:r>
              <a:rPr lang="en-US" sz="2400" dirty="0" smtClean="0">
                <a:solidFill>
                  <a:srgbClr val="0070C0"/>
                </a:solidFill>
                <a:sym typeface="Arial" charset="0"/>
              </a:rPr>
              <a:t>( every 3 month)</a:t>
            </a:r>
          </a:p>
          <a:p>
            <a:pPr eaLnBrk="1" hangingPunct="1">
              <a:lnSpc>
                <a:spcPct val="90000"/>
              </a:lnSpc>
              <a:buFont typeface="Arial" charset="0"/>
              <a:buNone/>
              <a:defRPr/>
            </a:pPr>
            <a:r>
              <a:rPr lang="en-US" sz="2400" dirty="0" smtClean="0">
                <a:sym typeface="Arial" charset="0"/>
              </a:rPr>
              <a:t>Widely accepted by insurers             A work in progress</a:t>
            </a:r>
          </a:p>
          <a:p>
            <a:pPr eaLnBrk="1" hangingPunct="1">
              <a:lnSpc>
                <a:spcPct val="90000"/>
              </a:lnSpc>
              <a:buFont typeface="Arial" charset="0"/>
              <a:buNone/>
              <a:defRPr/>
            </a:pPr>
            <a:r>
              <a:rPr lang="en-US" sz="2400" dirty="0" smtClean="0">
                <a:sym typeface="Arial" charset="0"/>
              </a:rPr>
              <a:t>Expensive			    Comparatively cheap</a:t>
            </a:r>
            <a:r>
              <a:rPr lang="en-US" sz="2400" dirty="0" smtClean="0">
                <a:solidFill>
                  <a:srgbClr val="0070C0"/>
                </a:solidFill>
                <a:sym typeface="Arial" charset="0"/>
              </a:rPr>
              <a:t>( </a:t>
            </a:r>
            <a:r>
              <a:rPr lang="en-US" sz="2400" dirty="0" err="1" smtClean="0">
                <a:solidFill>
                  <a:srgbClr val="0070C0"/>
                </a:solidFill>
                <a:sym typeface="Arial" charset="0"/>
              </a:rPr>
              <a:t>overally</a:t>
            </a:r>
            <a:r>
              <a:rPr lang="en-US" sz="2400" dirty="0" smtClean="0">
                <a:solidFill>
                  <a:srgbClr val="0070C0"/>
                </a:solidFill>
                <a:sym typeface="Arial" charset="0"/>
              </a:rPr>
              <a:t>						cheaper)</a:t>
            </a:r>
          </a:p>
          <a:p>
            <a:pPr eaLnBrk="1" hangingPunct="1">
              <a:lnSpc>
                <a:spcPct val="90000"/>
              </a:lnSpc>
              <a:buFont typeface="Arial" charset="0"/>
              <a:buNone/>
              <a:defRPr/>
            </a:pPr>
            <a:r>
              <a:rPr lang="en-US" sz="2400" dirty="0" smtClean="0">
                <a:sym typeface="Arial" charset="0"/>
              </a:rPr>
              <a:t>Reimburses well			    Not so much</a:t>
            </a:r>
          </a:p>
          <a:p>
            <a:pPr eaLnBrk="1" hangingPunct="1">
              <a:lnSpc>
                <a:spcPct val="90000"/>
              </a:lnSpc>
              <a:buFont typeface="Arial" charset="0"/>
              <a:buNone/>
              <a:defRPr/>
            </a:pPr>
            <a:r>
              <a:rPr lang="en-US" sz="2400" dirty="0">
                <a:sym typeface="Arial" charset="0"/>
              </a:rPr>
              <a:t> </a:t>
            </a:r>
            <a:r>
              <a:rPr lang="en-US" sz="2400" dirty="0" smtClean="0">
                <a:sym typeface="Arial" charset="0"/>
              </a:rPr>
              <a:t>                                                                   </a:t>
            </a:r>
            <a:r>
              <a:rPr lang="en-US" sz="2400" dirty="0" smtClean="0">
                <a:solidFill>
                  <a:srgbClr val="0070C0"/>
                </a:solidFill>
                <a:sym typeface="Arial" charset="0"/>
              </a:rPr>
              <a:t>(compatible for MS patients)</a:t>
            </a:r>
          </a:p>
          <a:p>
            <a:pPr>
              <a:lnSpc>
                <a:spcPct val="90000"/>
              </a:lnSpc>
              <a:buNone/>
              <a:defRPr/>
            </a:pPr>
            <a:r>
              <a:rPr lang="en-US" sz="2400" dirty="0">
                <a:solidFill>
                  <a:srgbClr val="0070C0"/>
                </a:solidFill>
                <a:sym typeface="Arial" charset="0"/>
              </a:rPr>
              <a:t>                                                                     </a:t>
            </a:r>
            <a:r>
              <a:rPr lang="en-US" sz="2400" dirty="0" smtClean="0">
                <a:solidFill>
                  <a:srgbClr val="0070C0"/>
                </a:solidFill>
                <a:sym typeface="Arial" charset="0"/>
              </a:rPr>
              <a:t>(More MRI compatibility)</a:t>
            </a:r>
          </a:p>
          <a:p>
            <a:pPr>
              <a:lnSpc>
                <a:spcPct val="90000"/>
              </a:lnSpc>
              <a:buNone/>
              <a:defRPr/>
            </a:pPr>
            <a:r>
              <a:rPr lang="en-US" sz="2400" dirty="0">
                <a:solidFill>
                  <a:srgbClr val="0070C0"/>
                </a:solidFill>
                <a:sym typeface="Arial" charset="0"/>
              </a:rPr>
              <a:t> </a:t>
            </a:r>
            <a:r>
              <a:rPr lang="en-US" sz="2400" dirty="0" smtClean="0">
                <a:solidFill>
                  <a:srgbClr val="0070C0"/>
                </a:solidFill>
                <a:sym typeface="Arial" charset="0"/>
              </a:rPr>
              <a:t>                                                                     (very young &amp;elderly)</a:t>
            </a:r>
            <a:endParaRPr lang="en-US" sz="2400" dirty="0">
              <a:solidFill>
                <a:srgbClr val="0070C0"/>
              </a:solidFill>
              <a:sym typeface="Arial" charset="0"/>
            </a:endParaRPr>
          </a:p>
          <a:p>
            <a:pPr eaLnBrk="1" hangingPunct="1">
              <a:lnSpc>
                <a:spcPct val="90000"/>
              </a:lnSpc>
              <a:buFont typeface="Arial" charset="0"/>
              <a:buNone/>
              <a:defRPr/>
            </a:pPr>
            <a:endParaRPr lang="en-US" sz="2400" dirty="0" smtClean="0">
              <a:solidFill>
                <a:srgbClr val="0070C0"/>
              </a:solidFill>
              <a:sym typeface="Arial" charset="0"/>
            </a:endParaRPr>
          </a:p>
        </p:txBody>
      </p:sp>
    </p:spTree>
    <p:extLst>
      <p:ext uri="{BB962C8B-B14F-4D97-AF65-F5344CB8AC3E}">
        <p14:creationId xmlns:p14="http://schemas.microsoft.com/office/powerpoint/2010/main" val="495975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446314" y="990600"/>
            <a:ext cx="8229600" cy="1143000"/>
          </a:xfrm>
        </p:spPr>
        <p:txBody>
          <a:bodyPr rIns="132080"/>
          <a:lstStyle/>
          <a:p>
            <a:pPr indent="0" eaLnBrk="1" hangingPunct="1">
              <a:defRPr/>
            </a:pPr>
            <a:r>
              <a:rPr lang="en-US" dirty="0" smtClean="0">
                <a:latin typeface="+mn-lt"/>
                <a:sym typeface="Arial" charset="0"/>
              </a:rPr>
              <a:t>When to Use </a:t>
            </a:r>
            <a:r>
              <a:rPr lang="en-US" dirty="0" err="1" smtClean="0">
                <a:latin typeface="+mn-lt"/>
                <a:sym typeface="Arial" charset="0"/>
              </a:rPr>
              <a:t>BoNT</a:t>
            </a:r>
            <a:r>
              <a:rPr lang="en-US" dirty="0" smtClean="0">
                <a:latin typeface="+mn-lt"/>
                <a:sym typeface="Arial" charset="0"/>
              </a:rPr>
              <a:t> vs. SNM</a:t>
            </a:r>
          </a:p>
        </p:txBody>
      </p:sp>
      <p:sp>
        <p:nvSpPr>
          <p:cNvPr id="57346" name="Rectangle 2"/>
          <p:cNvSpPr>
            <a:spLocks noGrp="1" noChangeArrowheads="1"/>
          </p:cNvSpPr>
          <p:nvPr>
            <p:ph type="body" idx="1"/>
          </p:nvPr>
        </p:nvSpPr>
        <p:spPr>
          <a:xfrm>
            <a:off x="446314" y="2133600"/>
            <a:ext cx="8229600" cy="4525963"/>
          </a:xfrm>
        </p:spPr>
        <p:txBody>
          <a:bodyPr rIns="132080">
            <a:normAutofit lnSpcReduction="10000"/>
          </a:bodyPr>
          <a:lstStyle/>
          <a:p>
            <a:pPr eaLnBrk="1" hangingPunct="1">
              <a:buClr>
                <a:srgbClr val="FFFFFF"/>
              </a:buClr>
              <a:buFont typeface="Arial" charset="0"/>
              <a:buChar char="•"/>
              <a:defRPr/>
            </a:pPr>
            <a:r>
              <a:rPr lang="en-US" sz="2800" dirty="0" smtClean="0">
                <a:sym typeface="Arial" charset="0"/>
              </a:rPr>
              <a:t>Neurogenic</a:t>
            </a:r>
          </a:p>
          <a:p>
            <a:pPr marL="782638" lvl="1" eaLnBrk="1" hangingPunct="1">
              <a:buClr>
                <a:srgbClr val="FFFFFF"/>
              </a:buClr>
              <a:buFont typeface="Arial" charset="0"/>
              <a:buChar char="–"/>
              <a:defRPr/>
            </a:pPr>
            <a:r>
              <a:rPr lang="en-US" sz="2400" dirty="0" smtClean="0">
                <a:sym typeface="Arial" charset="0"/>
              </a:rPr>
              <a:t>Progressive</a:t>
            </a:r>
          </a:p>
          <a:p>
            <a:pPr marL="782638" lvl="1" eaLnBrk="1" hangingPunct="1">
              <a:buClr>
                <a:srgbClr val="FFFFFF"/>
              </a:buClr>
              <a:buFont typeface="Arial" charset="0"/>
              <a:buChar char="–"/>
              <a:defRPr/>
            </a:pPr>
            <a:r>
              <a:rPr lang="en-US" sz="2400" dirty="0" smtClean="0">
                <a:sym typeface="Arial" charset="0"/>
              </a:rPr>
              <a:t>MRI compatibility</a:t>
            </a:r>
          </a:p>
          <a:p>
            <a:pPr eaLnBrk="1" hangingPunct="1">
              <a:buClr>
                <a:srgbClr val="FFFFFF"/>
              </a:buClr>
              <a:buFont typeface="Arial" charset="0"/>
              <a:buChar char="•"/>
              <a:defRPr/>
            </a:pPr>
            <a:r>
              <a:rPr lang="en-US" sz="2800" dirty="0" smtClean="0">
                <a:sym typeface="Arial" charset="0"/>
              </a:rPr>
              <a:t>Elderly</a:t>
            </a:r>
          </a:p>
          <a:p>
            <a:pPr eaLnBrk="1" hangingPunct="1">
              <a:buClr>
                <a:srgbClr val="FFFFFF"/>
              </a:buClr>
              <a:buFont typeface="Arial" charset="0"/>
              <a:buChar char="•"/>
              <a:defRPr/>
            </a:pPr>
            <a:r>
              <a:rPr lang="en-US" sz="2800" dirty="0" smtClean="0">
                <a:sym typeface="Arial" charset="0"/>
              </a:rPr>
              <a:t>Patient willing to perform ISC</a:t>
            </a:r>
          </a:p>
          <a:p>
            <a:pPr eaLnBrk="1" hangingPunct="1">
              <a:buClr>
                <a:srgbClr val="FFFFFF"/>
              </a:buClr>
              <a:buFont typeface="Arial" charset="0"/>
              <a:buChar char="•"/>
              <a:defRPr/>
            </a:pPr>
            <a:r>
              <a:rPr lang="en-US" sz="2800" dirty="0" smtClean="0">
                <a:sym typeface="Arial" charset="0"/>
              </a:rPr>
              <a:t>No coexisting bowel complaints</a:t>
            </a:r>
          </a:p>
          <a:p>
            <a:pPr eaLnBrk="1" hangingPunct="1">
              <a:buClr>
                <a:srgbClr val="FFFFFF"/>
              </a:buClr>
              <a:buFont typeface="Arial" charset="0"/>
              <a:buChar char="•"/>
              <a:defRPr/>
            </a:pPr>
            <a:r>
              <a:rPr lang="en-US" sz="2800" dirty="0" smtClean="0">
                <a:sym typeface="Arial" charset="0"/>
              </a:rPr>
              <a:t>Failed SNM </a:t>
            </a:r>
          </a:p>
          <a:p>
            <a:pPr eaLnBrk="1" hangingPunct="1">
              <a:buClr>
                <a:srgbClr val="FFFFFF"/>
              </a:buClr>
              <a:buFont typeface="Arial" charset="0"/>
              <a:buChar char="•"/>
              <a:defRPr/>
            </a:pPr>
            <a:r>
              <a:rPr lang="en-US" sz="2800" dirty="0" smtClean="0">
                <a:sym typeface="Arial" charset="0"/>
              </a:rPr>
              <a:t>Patient choice</a:t>
            </a:r>
          </a:p>
          <a:p>
            <a:pPr eaLnBrk="1" hangingPunct="1">
              <a:buClr>
                <a:srgbClr val="FFFFFF"/>
              </a:buClr>
              <a:buFont typeface="Arial" charset="0"/>
              <a:buChar char="•"/>
              <a:defRPr/>
            </a:pPr>
            <a:r>
              <a:rPr lang="en-US" sz="3600" b="1" dirty="0" smtClean="0">
                <a:solidFill>
                  <a:srgbClr val="FF0000"/>
                </a:solidFill>
                <a:sym typeface="Arial" charset="0"/>
              </a:rPr>
              <a:t>Cost</a:t>
            </a:r>
          </a:p>
        </p:txBody>
      </p:sp>
    </p:spTree>
    <p:extLst>
      <p:ext uri="{BB962C8B-B14F-4D97-AF65-F5344CB8AC3E}">
        <p14:creationId xmlns:p14="http://schemas.microsoft.com/office/powerpoint/2010/main" val="267610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6869" y="533400"/>
            <a:ext cx="4822190" cy="635000"/>
          </a:xfrm>
          <a:prstGeom prst="rect">
            <a:avLst/>
          </a:prstGeom>
        </p:spPr>
        <p:txBody>
          <a:bodyPr vert="horz" wrap="square" lIns="0" tIns="12065" rIns="0" bIns="0" rtlCol="0">
            <a:spAutoFit/>
          </a:bodyPr>
          <a:lstStyle/>
          <a:p>
            <a:pPr marL="12700">
              <a:lnSpc>
                <a:spcPct val="100000"/>
              </a:lnSpc>
              <a:spcBef>
                <a:spcPts val="95"/>
              </a:spcBef>
            </a:pPr>
            <a:r>
              <a:rPr sz="4000" spc="-190" dirty="0"/>
              <a:t>Take </a:t>
            </a:r>
            <a:r>
              <a:rPr sz="4000" spc="-80" dirty="0"/>
              <a:t>Home</a:t>
            </a:r>
            <a:r>
              <a:rPr sz="4000" spc="-254" dirty="0"/>
              <a:t> </a:t>
            </a:r>
            <a:r>
              <a:rPr sz="4000" spc="-105" dirty="0"/>
              <a:t>Messages</a:t>
            </a:r>
            <a:endParaRPr sz="4000" dirty="0"/>
          </a:p>
        </p:txBody>
      </p:sp>
      <p:sp>
        <p:nvSpPr>
          <p:cNvPr id="3" name="object 3"/>
          <p:cNvSpPr txBox="1"/>
          <p:nvPr/>
        </p:nvSpPr>
        <p:spPr>
          <a:xfrm>
            <a:off x="1747520" y="1838960"/>
            <a:ext cx="5315585" cy="2755265"/>
          </a:xfrm>
          <a:prstGeom prst="rect">
            <a:avLst/>
          </a:prstGeom>
        </p:spPr>
        <p:txBody>
          <a:bodyPr vert="horz" wrap="square" lIns="0" tIns="100965" rIns="0" bIns="0" rtlCol="0">
            <a:spAutoFit/>
          </a:bodyPr>
          <a:lstStyle/>
          <a:p>
            <a:pPr marL="355600" indent="-342900">
              <a:lnSpc>
                <a:spcPct val="100000"/>
              </a:lnSpc>
              <a:spcBef>
                <a:spcPts val="795"/>
              </a:spcBef>
              <a:buClr>
                <a:srgbClr val="D6ECFF"/>
              </a:buClr>
              <a:buSzPct val="95000"/>
              <a:buFont typeface="Wingdings"/>
              <a:buChar char=""/>
              <a:tabLst>
                <a:tab pos="354965" algn="l"/>
                <a:tab pos="355600" algn="l"/>
              </a:tabLst>
            </a:pPr>
            <a:r>
              <a:rPr sz="3000" spc="-5" dirty="0">
                <a:solidFill>
                  <a:srgbClr val="FFFFFF"/>
                </a:solidFill>
                <a:latin typeface="Arial"/>
                <a:cs typeface="Arial"/>
              </a:rPr>
              <a:t>“</a:t>
            </a:r>
            <a:r>
              <a:rPr sz="3000" spc="-5" dirty="0">
                <a:solidFill>
                  <a:srgbClr val="0070C0"/>
                </a:solidFill>
                <a:latin typeface="Arial"/>
                <a:cs typeface="Arial"/>
              </a:rPr>
              <a:t>OAB”</a:t>
            </a:r>
            <a:r>
              <a:rPr sz="3000" spc="10" dirty="0">
                <a:solidFill>
                  <a:srgbClr val="0070C0"/>
                </a:solidFill>
                <a:latin typeface="Arial"/>
                <a:cs typeface="Arial"/>
              </a:rPr>
              <a:t> </a:t>
            </a:r>
            <a:r>
              <a:rPr sz="3000" spc="-5" dirty="0">
                <a:solidFill>
                  <a:srgbClr val="0070C0"/>
                </a:solidFill>
                <a:latin typeface="Arial"/>
                <a:cs typeface="Arial"/>
              </a:rPr>
              <a:t>multifactorial</a:t>
            </a:r>
            <a:endParaRPr sz="3000" dirty="0">
              <a:solidFill>
                <a:srgbClr val="0070C0"/>
              </a:solidFill>
              <a:latin typeface="Arial"/>
              <a:cs typeface="Arial"/>
            </a:endParaRPr>
          </a:p>
          <a:p>
            <a:pPr marL="355600" indent="-342900">
              <a:lnSpc>
                <a:spcPct val="100000"/>
              </a:lnSpc>
              <a:spcBef>
                <a:spcPts val="695"/>
              </a:spcBef>
              <a:buClr>
                <a:srgbClr val="D6ECFF"/>
              </a:buClr>
              <a:buSzPct val="95000"/>
              <a:buFont typeface="Wingdings"/>
              <a:buChar char=""/>
              <a:tabLst>
                <a:tab pos="354965" algn="l"/>
                <a:tab pos="355600" algn="l"/>
              </a:tabLst>
            </a:pPr>
            <a:r>
              <a:rPr sz="3000" spc="-5" dirty="0">
                <a:solidFill>
                  <a:srgbClr val="0070C0"/>
                </a:solidFill>
                <a:latin typeface="Arial"/>
                <a:cs typeface="Arial"/>
              </a:rPr>
              <a:t>Conservative measures</a:t>
            </a:r>
            <a:r>
              <a:rPr sz="3000" spc="-40" dirty="0">
                <a:solidFill>
                  <a:srgbClr val="0070C0"/>
                </a:solidFill>
                <a:latin typeface="Arial"/>
                <a:cs typeface="Arial"/>
              </a:rPr>
              <a:t> </a:t>
            </a:r>
            <a:r>
              <a:rPr sz="3000" spc="-5" dirty="0">
                <a:solidFill>
                  <a:srgbClr val="0070C0"/>
                </a:solidFill>
                <a:latin typeface="Arial"/>
                <a:cs typeface="Arial"/>
              </a:rPr>
              <a:t>first</a:t>
            </a:r>
            <a:endParaRPr sz="3000" dirty="0">
              <a:solidFill>
                <a:srgbClr val="0070C0"/>
              </a:solidFill>
              <a:latin typeface="Arial"/>
              <a:cs typeface="Arial"/>
            </a:endParaRPr>
          </a:p>
          <a:p>
            <a:pPr marL="355600" indent="-342900">
              <a:lnSpc>
                <a:spcPct val="100000"/>
              </a:lnSpc>
              <a:spcBef>
                <a:spcPts val="710"/>
              </a:spcBef>
              <a:buClr>
                <a:srgbClr val="D6ECFF"/>
              </a:buClr>
              <a:buSzPct val="95000"/>
              <a:buFont typeface="Wingdings"/>
              <a:buChar char=""/>
              <a:tabLst>
                <a:tab pos="354965" algn="l"/>
                <a:tab pos="355600" algn="l"/>
              </a:tabLst>
            </a:pPr>
            <a:r>
              <a:rPr sz="3000" spc="-5" dirty="0">
                <a:solidFill>
                  <a:srgbClr val="0070C0"/>
                </a:solidFill>
                <a:latin typeface="Arial"/>
                <a:cs typeface="Arial"/>
              </a:rPr>
              <a:t>Stepwise</a:t>
            </a:r>
            <a:r>
              <a:rPr sz="3000" spc="-35" dirty="0">
                <a:solidFill>
                  <a:srgbClr val="0070C0"/>
                </a:solidFill>
                <a:latin typeface="Arial"/>
                <a:cs typeface="Arial"/>
              </a:rPr>
              <a:t> </a:t>
            </a:r>
            <a:r>
              <a:rPr sz="3000" spc="-5" dirty="0">
                <a:solidFill>
                  <a:srgbClr val="0070C0"/>
                </a:solidFill>
                <a:latin typeface="Arial"/>
                <a:cs typeface="Arial"/>
              </a:rPr>
              <a:t>progression</a:t>
            </a:r>
            <a:endParaRPr sz="3000" dirty="0">
              <a:solidFill>
                <a:srgbClr val="0070C0"/>
              </a:solidFill>
              <a:latin typeface="Arial"/>
              <a:cs typeface="Arial"/>
            </a:endParaRPr>
          </a:p>
          <a:p>
            <a:pPr marL="12700" marR="5080">
              <a:lnSpc>
                <a:spcPct val="119300"/>
              </a:lnSpc>
              <a:buClr>
                <a:srgbClr val="D6ECFF"/>
              </a:buClr>
              <a:buSzPct val="95000"/>
              <a:buFont typeface="Wingdings"/>
              <a:buChar char=""/>
              <a:tabLst>
                <a:tab pos="354965" algn="l"/>
                <a:tab pos="355600" algn="l"/>
              </a:tabLst>
            </a:pPr>
            <a:r>
              <a:rPr sz="3000" spc="-5" dirty="0">
                <a:solidFill>
                  <a:schemeClr val="accent6">
                    <a:lumMod val="75000"/>
                  </a:schemeClr>
                </a:solidFill>
                <a:latin typeface="Arial"/>
                <a:cs typeface="Arial"/>
              </a:rPr>
              <a:t>Successful options available  </a:t>
            </a:r>
            <a:r>
              <a:rPr sz="3000" spc="-5" dirty="0">
                <a:solidFill>
                  <a:srgbClr val="0070C0"/>
                </a:solidFill>
                <a:latin typeface="Arial"/>
                <a:cs typeface="Arial"/>
              </a:rPr>
              <a:t>(</a:t>
            </a:r>
            <a:r>
              <a:rPr sz="3000" i="1" spc="-5" dirty="0">
                <a:solidFill>
                  <a:srgbClr val="00B050"/>
                </a:solidFill>
                <a:latin typeface="Arial"/>
                <a:cs typeface="Arial"/>
              </a:rPr>
              <a:t>Patients must be made</a:t>
            </a:r>
            <a:r>
              <a:rPr sz="3000" i="1" spc="-30" dirty="0">
                <a:solidFill>
                  <a:srgbClr val="00B050"/>
                </a:solidFill>
                <a:latin typeface="Arial"/>
                <a:cs typeface="Arial"/>
              </a:rPr>
              <a:t> </a:t>
            </a:r>
            <a:r>
              <a:rPr sz="3000" i="1" spc="-5" dirty="0">
                <a:solidFill>
                  <a:srgbClr val="00B050"/>
                </a:solidFill>
                <a:latin typeface="Arial"/>
                <a:cs typeface="Arial"/>
              </a:rPr>
              <a:t>aware</a:t>
            </a:r>
            <a:r>
              <a:rPr sz="3000" spc="-5" dirty="0">
                <a:solidFill>
                  <a:srgbClr val="0070C0"/>
                </a:solidFill>
                <a:latin typeface="Arial"/>
                <a:cs typeface="Arial"/>
              </a:rPr>
              <a:t>)</a:t>
            </a:r>
            <a:endParaRPr sz="3000" dirty="0">
              <a:solidFill>
                <a:srgbClr val="0070C0"/>
              </a:solidFill>
              <a:latin typeface="Arial"/>
              <a:cs typeface="Arial"/>
            </a:endParaRPr>
          </a:p>
        </p:txBody>
      </p:sp>
      <p:sp>
        <p:nvSpPr>
          <p:cNvPr id="4" name="object 4"/>
          <p:cNvSpPr/>
          <p:nvPr/>
        </p:nvSpPr>
        <p:spPr>
          <a:xfrm>
            <a:off x="7620000" y="4419601"/>
            <a:ext cx="1097942" cy="180105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42280265"/>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4654" y="2332037"/>
            <a:ext cx="5619346" cy="3992563"/>
          </a:xfrm>
        </p:spPr>
      </p:pic>
      <p:pic>
        <p:nvPicPr>
          <p:cNvPr id="4" name="Picture 3"/>
          <p:cNvPicPr>
            <a:picLocks noChangeAspect="1"/>
          </p:cNvPicPr>
          <p:nvPr/>
        </p:nvPicPr>
        <p:blipFill>
          <a:blip r:embed="rId3"/>
          <a:stretch>
            <a:fillRect/>
          </a:stretch>
        </p:blipFill>
        <p:spPr>
          <a:xfrm>
            <a:off x="228600" y="1295400"/>
            <a:ext cx="4572000" cy="2921302"/>
          </a:xfrm>
          <a:prstGeom prst="rect">
            <a:avLst/>
          </a:prstGeom>
          <a:ln>
            <a:noFill/>
          </a:ln>
          <a:effectLst>
            <a:softEdge rad="112500"/>
          </a:effectLst>
        </p:spPr>
      </p:pic>
    </p:spTree>
    <p:extLst>
      <p:ext uri="{BB962C8B-B14F-4D97-AF65-F5344CB8AC3E}">
        <p14:creationId xmlns:p14="http://schemas.microsoft.com/office/powerpoint/2010/main" val="2149158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28600"/>
            <a:ext cx="7772400" cy="1447800"/>
          </a:xfrm>
        </p:spPr>
        <p:txBody>
          <a:bodyPr rIns="132080"/>
          <a:lstStyle/>
          <a:p>
            <a:pPr indent="0" eaLnBrk="1" hangingPunct="1">
              <a:defRPr/>
            </a:pPr>
            <a:r>
              <a:rPr lang="en-US" dirty="0" smtClean="0">
                <a:sym typeface="Arial" charset="0"/>
              </a:rPr>
              <a:t>Current treatments for Overactive Bladder</a:t>
            </a:r>
          </a:p>
        </p:txBody>
      </p:sp>
      <p:sp>
        <p:nvSpPr>
          <p:cNvPr id="14338" name="Rectangle 2"/>
          <p:cNvSpPr>
            <a:spLocks noGrp="1" noChangeArrowheads="1"/>
          </p:cNvSpPr>
          <p:nvPr>
            <p:ph type="body" idx="1"/>
          </p:nvPr>
        </p:nvSpPr>
        <p:spPr>
          <a:xfrm>
            <a:off x="457200" y="2133600"/>
            <a:ext cx="8686800" cy="4953000"/>
          </a:xfrm>
        </p:spPr>
        <p:txBody>
          <a:bodyPr rIns="132080">
            <a:normAutofit/>
          </a:bodyPr>
          <a:lstStyle/>
          <a:p>
            <a:pPr>
              <a:buClr>
                <a:srgbClr val="0070C0"/>
              </a:buClr>
              <a:buFont typeface="Wingdings" panose="05000000000000000000" pitchFamily="2" charset="2"/>
              <a:buChar char="Ø"/>
              <a:defRPr/>
            </a:pPr>
            <a:r>
              <a:rPr lang="en-US" sz="2800" dirty="0" smtClean="0">
                <a:sym typeface="Arial" charset="0"/>
              </a:rPr>
              <a:t>Behavioral therapies &amp; Physical Therapy</a:t>
            </a:r>
          </a:p>
          <a:p>
            <a:pPr>
              <a:buClr>
                <a:srgbClr val="0070C0"/>
              </a:buClr>
              <a:buFont typeface="Wingdings" panose="05000000000000000000" pitchFamily="2" charset="2"/>
              <a:buChar char="Ø"/>
              <a:defRPr/>
            </a:pPr>
            <a:r>
              <a:rPr lang="en-US" sz="2800" dirty="0" smtClean="0">
                <a:sym typeface="Arial" charset="0"/>
              </a:rPr>
              <a:t>Drugs: </a:t>
            </a:r>
            <a:r>
              <a:rPr lang="en-US" sz="2800" dirty="0" smtClean="0">
                <a:solidFill>
                  <a:srgbClr val="0070C0"/>
                </a:solidFill>
                <a:sym typeface="Arial" charset="0"/>
              </a:rPr>
              <a:t>anticholinergic, B3- Agonists</a:t>
            </a:r>
          </a:p>
          <a:p>
            <a:pPr>
              <a:buClr>
                <a:srgbClr val="0070C0"/>
              </a:buClr>
              <a:buFont typeface="Wingdings" panose="05000000000000000000" pitchFamily="2" charset="2"/>
              <a:buChar char="Ø"/>
              <a:defRPr/>
            </a:pPr>
            <a:r>
              <a:rPr lang="en-US" sz="2800" dirty="0" smtClean="0">
                <a:sym typeface="Arial" charset="0"/>
              </a:rPr>
              <a:t>Minimally invasive interventions</a:t>
            </a:r>
          </a:p>
          <a:p>
            <a:pPr lvl="1">
              <a:buClr>
                <a:srgbClr val="0070C0"/>
              </a:buClr>
              <a:buFont typeface="Wingdings" panose="05000000000000000000" pitchFamily="2" charset="2"/>
              <a:buChar char="Ø"/>
              <a:defRPr/>
            </a:pPr>
            <a:r>
              <a:rPr lang="en-US" sz="2400" dirty="0" err="1" smtClean="0">
                <a:solidFill>
                  <a:srgbClr val="0070C0"/>
                </a:solidFill>
                <a:sym typeface="Arial" charset="0"/>
              </a:rPr>
              <a:t>Intravesical</a:t>
            </a:r>
            <a:r>
              <a:rPr lang="en-US" sz="2400" dirty="0" smtClean="0">
                <a:solidFill>
                  <a:srgbClr val="0070C0"/>
                </a:solidFill>
                <a:sym typeface="Arial" charset="0"/>
              </a:rPr>
              <a:t> Botox</a:t>
            </a:r>
          </a:p>
          <a:p>
            <a:pPr marL="839788" lvl="1" indent="-342900">
              <a:buClr>
                <a:srgbClr val="0070C0"/>
              </a:buClr>
              <a:buFont typeface="Wingdings" panose="05000000000000000000" pitchFamily="2" charset="2"/>
              <a:buChar char="Ø"/>
              <a:defRPr/>
            </a:pPr>
            <a:r>
              <a:rPr lang="en-US" sz="2400" dirty="0" err="1" smtClean="0">
                <a:solidFill>
                  <a:srgbClr val="0070C0"/>
                </a:solidFill>
                <a:sym typeface="Arial" charset="0"/>
              </a:rPr>
              <a:t>Neurostimulation</a:t>
            </a:r>
            <a:r>
              <a:rPr lang="en-US" sz="2400" dirty="0">
                <a:solidFill>
                  <a:srgbClr val="0070C0"/>
                </a:solidFill>
                <a:sym typeface="Arial" charset="0"/>
              </a:rPr>
              <a:t>: Sacral, PTNS</a:t>
            </a:r>
          </a:p>
          <a:p>
            <a:pPr>
              <a:buClr>
                <a:srgbClr val="0070C0"/>
              </a:buClr>
              <a:buFont typeface="Wingdings" panose="05000000000000000000" pitchFamily="2" charset="2"/>
              <a:buChar char="Ø"/>
              <a:defRPr/>
            </a:pPr>
            <a:r>
              <a:rPr lang="en-US" sz="2800" dirty="0" smtClean="0">
                <a:sym typeface="Arial" charset="0"/>
              </a:rPr>
              <a:t>Surgery</a:t>
            </a:r>
          </a:p>
          <a:p>
            <a:pPr marL="839788" lvl="1" indent="-342900">
              <a:buClr>
                <a:srgbClr val="0070C0"/>
              </a:buClr>
              <a:buFont typeface="Wingdings" panose="05000000000000000000" pitchFamily="2" charset="2"/>
              <a:buChar char="Ø"/>
              <a:defRPr/>
            </a:pPr>
            <a:r>
              <a:rPr lang="en-US" sz="2400" dirty="0" err="1" smtClean="0">
                <a:solidFill>
                  <a:srgbClr val="0070C0"/>
                </a:solidFill>
                <a:sym typeface="Arial" charset="0"/>
              </a:rPr>
              <a:t>Augmentaton</a:t>
            </a:r>
            <a:r>
              <a:rPr lang="en-US" sz="2400" dirty="0" smtClean="0">
                <a:solidFill>
                  <a:srgbClr val="0070C0"/>
                </a:solidFill>
                <a:sym typeface="Arial" charset="0"/>
              </a:rPr>
              <a:t> </a:t>
            </a:r>
            <a:r>
              <a:rPr lang="en-US" sz="2400" dirty="0" err="1" smtClean="0">
                <a:solidFill>
                  <a:srgbClr val="0070C0"/>
                </a:solidFill>
                <a:sym typeface="Arial" charset="0"/>
              </a:rPr>
              <a:t>cystoplasty</a:t>
            </a:r>
            <a:endParaRPr lang="en-US" sz="2400" dirty="0" smtClean="0">
              <a:solidFill>
                <a:srgbClr val="0070C0"/>
              </a:solidFill>
              <a:sym typeface="Arial" charset="0"/>
            </a:endParaRPr>
          </a:p>
          <a:p>
            <a:pPr marL="839788" lvl="1" indent="-342900">
              <a:buClr>
                <a:srgbClr val="0070C0"/>
              </a:buClr>
              <a:buFont typeface="Wingdings" panose="05000000000000000000" pitchFamily="2" charset="2"/>
              <a:buChar char="Ø"/>
              <a:defRPr/>
            </a:pPr>
            <a:r>
              <a:rPr lang="en-US" sz="2400" dirty="0" smtClean="0">
                <a:solidFill>
                  <a:srgbClr val="0070C0"/>
                </a:solidFill>
                <a:sym typeface="Arial" charset="0"/>
              </a:rPr>
              <a:t>Urinary diversion</a:t>
            </a:r>
          </a:p>
        </p:txBody>
      </p:sp>
      <p:sp>
        <p:nvSpPr>
          <p:cNvPr id="2" name="Rectangle 1"/>
          <p:cNvSpPr/>
          <p:nvPr/>
        </p:nvSpPr>
        <p:spPr>
          <a:xfrm>
            <a:off x="4953000" y="5943600"/>
            <a:ext cx="3927587" cy="707886"/>
          </a:xfrm>
          <a:prstGeom prst="rect">
            <a:avLst/>
          </a:prstGeom>
        </p:spPr>
        <p:txBody>
          <a:bodyPr wrap="square">
            <a:spAutoFit/>
          </a:bodyPr>
          <a:lstStyle/>
          <a:p>
            <a:r>
              <a:rPr lang="en-US" sz="2000" b="1" dirty="0">
                <a:solidFill>
                  <a:srgbClr val="7030A0"/>
                </a:solidFill>
              </a:rPr>
              <a:t>AUA/SUFU OAB </a:t>
            </a:r>
            <a:r>
              <a:rPr lang="en-US" sz="2000" b="1" dirty="0" smtClean="0">
                <a:solidFill>
                  <a:srgbClr val="7030A0"/>
                </a:solidFill>
              </a:rPr>
              <a:t>Guidelines 2019</a:t>
            </a:r>
          </a:p>
          <a:p>
            <a:r>
              <a:rPr lang="en-US" sz="2000" b="1" dirty="0" smtClean="0">
                <a:solidFill>
                  <a:srgbClr val="7030A0"/>
                </a:solidFill>
              </a:rPr>
              <a:t>EAU Female </a:t>
            </a:r>
            <a:r>
              <a:rPr lang="en-US" sz="2000" b="1" dirty="0">
                <a:solidFill>
                  <a:srgbClr val="7030A0"/>
                </a:solidFill>
              </a:rPr>
              <a:t>LUTS </a:t>
            </a:r>
            <a:r>
              <a:rPr lang="en-US" sz="2000" b="1" dirty="0" smtClean="0">
                <a:solidFill>
                  <a:srgbClr val="7030A0"/>
                </a:solidFill>
              </a:rPr>
              <a:t>Guideline 2021</a:t>
            </a:r>
            <a:endParaRPr lang="en-US" sz="2000" b="1" dirty="0">
              <a:solidFill>
                <a:srgbClr val="7030A0"/>
              </a:solidFill>
            </a:endParaRPr>
          </a:p>
        </p:txBody>
      </p:sp>
    </p:spTree>
    <p:extLst>
      <p:ext uri="{BB962C8B-B14F-4D97-AF65-F5344CB8AC3E}">
        <p14:creationId xmlns:p14="http://schemas.microsoft.com/office/powerpoint/2010/main" val="112063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rmAutofit fontScale="90000"/>
          </a:bodyPr>
          <a:lstStyle/>
          <a:p>
            <a:r>
              <a:rPr lang="fr-FR" dirty="0"/>
              <a:t>EAU </a:t>
            </a:r>
            <a:r>
              <a:rPr lang="fr-FR" dirty="0" err="1"/>
              <a:t>Female</a:t>
            </a:r>
            <a:r>
              <a:rPr lang="fr-FR" dirty="0"/>
              <a:t> LUTS Guideline 2021</a:t>
            </a:r>
            <a:br>
              <a:rPr lang="fr-FR" dirty="0"/>
            </a:b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0"/>
            <a:ext cx="7154273" cy="1638529"/>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657600"/>
            <a:ext cx="7097115" cy="1790950"/>
          </a:xfrm>
          <a:prstGeom prst="rect">
            <a:avLst/>
          </a:prstGeom>
        </p:spPr>
      </p:pic>
    </p:spTree>
    <p:extLst>
      <p:ext uri="{BB962C8B-B14F-4D97-AF65-F5344CB8AC3E}">
        <p14:creationId xmlns:p14="http://schemas.microsoft.com/office/powerpoint/2010/main" val="389047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13360" y="5082062"/>
            <a:ext cx="5505450" cy="1562575"/>
          </a:xfrm>
          <a:prstGeom prst="rect">
            <a:avLst/>
          </a:prstGeom>
        </p:spPr>
      </p:pic>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457200"/>
            <a:ext cx="6522967" cy="4525963"/>
          </a:xfrm>
        </p:spPr>
      </p:pic>
      <p:pic>
        <p:nvPicPr>
          <p:cNvPr id="10" name="Picture 9"/>
          <p:cNvPicPr>
            <a:picLocks noChangeAspect="1"/>
          </p:cNvPicPr>
          <p:nvPr/>
        </p:nvPicPr>
        <p:blipFill>
          <a:blip r:embed="rId4"/>
          <a:stretch>
            <a:fillRect/>
          </a:stretch>
        </p:blipFill>
        <p:spPr>
          <a:xfrm>
            <a:off x="4267200" y="4998402"/>
            <a:ext cx="5143500" cy="1630997"/>
          </a:xfrm>
          <a:prstGeom prst="rect">
            <a:avLst/>
          </a:prstGeom>
        </p:spPr>
      </p:pic>
    </p:spTree>
    <p:extLst>
      <p:ext uri="{BB962C8B-B14F-4D97-AF65-F5344CB8AC3E}">
        <p14:creationId xmlns:p14="http://schemas.microsoft.com/office/powerpoint/2010/main" val="1184156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542131" y="852488"/>
            <a:ext cx="8686800" cy="1050924"/>
          </a:xfrm>
        </p:spPr>
        <p:txBody>
          <a:bodyPr rIns="132080">
            <a:normAutofit/>
          </a:bodyPr>
          <a:lstStyle/>
          <a:p>
            <a:pPr indent="0" algn="l" eaLnBrk="1" hangingPunct="1">
              <a:defRPr/>
            </a:pPr>
            <a:r>
              <a:rPr lang="en-US" sz="2800" dirty="0" smtClean="0">
                <a:latin typeface="Arial Bold" charset="0"/>
                <a:cs typeface="Arial Bold" charset="0"/>
                <a:sym typeface="Arial Bold" charset="0"/>
              </a:rPr>
              <a:t>How Likely Are Patients To Continue With Their Drug Therapy?</a:t>
            </a:r>
            <a:endParaRPr lang="en-US" sz="2800" dirty="0" smtClean="0">
              <a:latin typeface="Arial Bold" charset="0"/>
              <a:ea typeface="ヒラギノ角ゴ ProN W6" charset="0"/>
              <a:cs typeface="ヒラギノ角ゴ ProN W6" charset="0"/>
              <a:sym typeface="Arial Bold" charset="0"/>
            </a:endParaRPr>
          </a:p>
        </p:txBody>
      </p:sp>
      <p:graphicFrame>
        <p:nvGraphicFramePr>
          <p:cNvPr id="15363" name="Object 2"/>
          <p:cNvGraphicFramePr>
            <a:graphicFrameLocks/>
          </p:cNvGraphicFramePr>
          <p:nvPr/>
        </p:nvGraphicFramePr>
        <p:xfrm>
          <a:off x="1620837" y="2192337"/>
          <a:ext cx="5978525" cy="3841750"/>
        </p:xfrm>
        <a:graphic>
          <a:graphicData uri="http://schemas.openxmlformats.org/presentationml/2006/ole">
            <mc:AlternateContent xmlns:mc="http://schemas.openxmlformats.org/markup-compatibility/2006">
              <mc:Choice xmlns:v="urn:schemas-microsoft-com:vml" Requires="v">
                <p:oleObj spid="_x0000_s4139" name="Chart" r:id="rId3" imgW="8397463" imgH="5396825" progId="MSGraph.Chart.8">
                  <p:embed/>
                </p:oleObj>
              </mc:Choice>
              <mc:Fallback>
                <p:oleObj name="Chart" r:id="rId3" imgW="8397463" imgH="5396825" progId="MSGraph.Chart.8">
                  <p:embed/>
                  <p:pic>
                    <p:nvPicPr>
                      <p:cNvPr id="15363"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37" y="2192337"/>
                        <a:ext cx="5978525" cy="3841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364" name="Line 3"/>
          <p:cNvSpPr>
            <a:spLocks noChangeShapeType="1"/>
          </p:cNvSpPr>
          <p:nvPr/>
        </p:nvSpPr>
        <p:spPr bwMode="auto">
          <a:xfrm>
            <a:off x="846931" y="1256506"/>
            <a:ext cx="7620000" cy="158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15365" name="Group 16"/>
          <p:cNvGrpSpPr>
            <a:grpSpLocks/>
          </p:cNvGrpSpPr>
          <p:nvPr/>
        </p:nvGrpSpPr>
        <p:grpSpPr bwMode="auto">
          <a:xfrm>
            <a:off x="1685131" y="1905000"/>
            <a:ext cx="6502400" cy="2820988"/>
            <a:chOff x="0" y="0"/>
            <a:chExt cx="4096" cy="1777"/>
          </a:xfrm>
        </p:grpSpPr>
        <p:sp>
          <p:nvSpPr>
            <p:cNvPr id="15367" name="Line 4"/>
            <p:cNvSpPr>
              <a:spLocks noChangeShapeType="1"/>
            </p:cNvSpPr>
            <p:nvPr/>
          </p:nvSpPr>
          <p:spPr bwMode="auto">
            <a:xfrm>
              <a:off x="0" y="192"/>
              <a:ext cx="288" cy="1"/>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68" name="Line 5"/>
            <p:cNvSpPr>
              <a:spLocks noChangeShapeType="1"/>
            </p:cNvSpPr>
            <p:nvPr/>
          </p:nvSpPr>
          <p:spPr bwMode="auto">
            <a:xfrm>
              <a:off x="288" y="192"/>
              <a:ext cx="336" cy="240"/>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69" name="Line 6"/>
            <p:cNvSpPr>
              <a:spLocks noChangeShapeType="1"/>
            </p:cNvSpPr>
            <p:nvPr/>
          </p:nvSpPr>
          <p:spPr bwMode="auto">
            <a:xfrm>
              <a:off x="624" y="432"/>
              <a:ext cx="288" cy="1"/>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70" name="Line 7"/>
            <p:cNvSpPr>
              <a:spLocks noChangeShapeType="1"/>
            </p:cNvSpPr>
            <p:nvPr/>
          </p:nvSpPr>
          <p:spPr bwMode="auto">
            <a:xfrm>
              <a:off x="912" y="432"/>
              <a:ext cx="336" cy="816"/>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71" name="Line 8"/>
            <p:cNvSpPr>
              <a:spLocks noChangeShapeType="1"/>
            </p:cNvSpPr>
            <p:nvPr/>
          </p:nvSpPr>
          <p:spPr bwMode="auto">
            <a:xfrm>
              <a:off x="1248" y="1248"/>
              <a:ext cx="288" cy="1"/>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72" name="Line 9"/>
            <p:cNvSpPr>
              <a:spLocks noChangeShapeType="1"/>
            </p:cNvSpPr>
            <p:nvPr/>
          </p:nvSpPr>
          <p:spPr bwMode="auto">
            <a:xfrm>
              <a:off x="1536" y="1248"/>
              <a:ext cx="336" cy="192"/>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73" name="Line 10"/>
            <p:cNvSpPr>
              <a:spLocks noChangeShapeType="1"/>
            </p:cNvSpPr>
            <p:nvPr/>
          </p:nvSpPr>
          <p:spPr bwMode="auto">
            <a:xfrm>
              <a:off x="1872" y="1440"/>
              <a:ext cx="288" cy="1"/>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74" name="Line 11"/>
            <p:cNvSpPr>
              <a:spLocks noChangeShapeType="1"/>
            </p:cNvSpPr>
            <p:nvPr/>
          </p:nvSpPr>
          <p:spPr bwMode="auto">
            <a:xfrm>
              <a:off x="2160" y="1440"/>
              <a:ext cx="336" cy="96"/>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75" name="Line 12"/>
            <p:cNvSpPr>
              <a:spLocks noChangeShapeType="1"/>
            </p:cNvSpPr>
            <p:nvPr/>
          </p:nvSpPr>
          <p:spPr bwMode="auto">
            <a:xfrm>
              <a:off x="2496" y="1536"/>
              <a:ext cx="240" cy="1"/>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76" name="Line 13"/>
            <p:cNvSpPr>
              <a:spLocks noChangeShapeType="1"/>
            </p:cNvSpPr>
            <p:nvPr/>
          </p:nvSpPr>
          <p:spPr bwMode="auto">
            <a:xfrm>
              <a:off x="2736" y="1536"/>
              <a:ext cx="336" cy="240"/>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377" name="Line 14"/>
            <p:cNvSpPr>
              <a:spLocks noChangeShapeType="1"/>
            </p:cNvSpPr>
            <p:nvPr/>
          </p:nvSpPr>
          <p:spPr bwMode="auto">
            <a:xfrm>
              <a:off x="3072" y="1776"/>
              <a:ext cx="336" cy="1"/>
            </a:xfrm>
            <a:prstGeom prst="line">
              <a:avLst/>
            </a:prstGeom>
            <a:noFill/>
            <a:ln w="254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5378" name="AutoShape 15"/>
            <p:cNvSpPr>
              <a:spLocks/>
            </p:cNvSpPr>
            <p:nvPr/>
          </p:nvSpPr>
          <p:spPr bwMode="auto">
            <a:xfrm>
              <a:off x="1440" y="0"/>
              <a:ext cx="2656" cy="568"/>
            </a:xfrm>
            <a:prstGeom prst="roundRect">
              <a:avLst>
                <a:gd name="adj" fmla="val 14083"/>
              </a:avLst>
            </a:prstGeom>
            <a:solidFill>
              <a:srgbClr val="000000"/>
            </a:solidFill>
            <a:ln w="25400">
              <a:solidFill>
                <a:srgbClr val="FF0000"/>
              </a:solidFill>
              <a:round/>
              <a:headEnd/>
              <a:tailEnd/>
            </a:ln>
          </p:spPr>
          <p:txBody>
            <a:bodyPr lIns="0" tIns="0" rIns="40639" bIns="0" anchor="ctr"/>
            <a:lstStyle>
              <a:lvl1pPr marL="39688"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1pPr>
              <a:lvl2pPr marL="742950" indent="-285750"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2pPr>
              <a:lvl3pPr marL="1143000" indent="-228600"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3pPr>
              <a:lvl4pPr marL="1600200" indent="-228600"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4pPr>
              <a:lvl5pPr marL="2057400" indent="-228600"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pitchFamily="-84"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pitchFamily="-84"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pitchFamily="-84"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pitchFamily="-84" charset="-128"/>
                  <a:sym typeface="Arial" panose="020B0604020202020204" pitchFamily="34" charset="0"/>
                </a:defRPr>
              </a:lvl9pPr>
            </a:lstStyle>
            <a:p>
              <a:pPr algn="ctr" eaLnBrk="1" hangingPunct="1">
                <a:spcBef>
                  <a:spcPts val="700"/>
                </a:spcBef>
              </a:pPr>
              <a:r>
                <a:rPr lang="en-US" altLang="en-US" sz="1400">
                  <a:solidFill>
                    <a:srgbClr val="FFFFFF"/>
                  </a:solidFill>
                  <a:ea typeface="MS PGothic" panose="020B0600070205080204" pitchFamily="34" charset="-128"/>
                </a:rPr>
                <a:t>Prescription persistency rates of OAB medications </a:t>
              </a:r>
            </a:p>
            <a:p>
              <a:pPr algn="ctr" eaLnBrk="1" hangingPunct="1">
                <a:spcBef>
                  <a:spcPts val="700"/>
                </a:spcBef>
              </a:pPr>
              <a:r>
                <a:rPr lang="en-US" altLang="en-US" sz="1400">
                  <a:solidFill>
                    <a:srgbClr val="FFFFFF"/>
                  </a:solidFill>
                  <a:ea typeface="MS PGothic" panose="020B0600070205080204" pitchFamily="34" charset="-128"/>
                </a:rPr>
                <a:t>among patients new to market (n=21,362)</a:t>
              </a:r>
            </a:p>
          </p:txBody>
        </p:sp>
      </p:grpSp>
      <p:sp>
        <p:nvSpPr>
          <p:cNvPr id="15366" name="Rectangle 17"/>
          <p:cNvSpPr>
            <a:spLocks/>
          </p:cNvSpPr>
          <p:nvPr/>
        </p:nvSpPr>
        <p:spPr bwMode="auto">
          <a:xfrm>
            <a:off x="762000" y="5867400"/>
            <a:ext cx="8013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1pPr>
            <a:lvl2pPr marL="742950" indent="-285750"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2pPr>
            <a:lvl3pPr marL="1143000" indent="-228600"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3pPr>
            <a:lvl4pPr marL="1600200" indent="-228600"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4pPr>
            <a:lvl5pPr marL="2057400" indent="-228600" eaLnBrk="0" hangingPunct="0">
              <a:defRPr sz="2400">
                <a:solidFill>
                  <a:srgbClr val="000000"/>
                </a:solidFill>
                <a:latin typeface="Arial" panose="020B0604020202020204" pitchFamily="34" charset="0"/>
                <a:ea typeface="ヒラギノ角ゴ ProN W3" pitchFamily="-84"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pitchFamily="-84"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pitchFamily="-84"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pitchFamily="-84"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pitchFamily="-84" charset="-128"/>
                <a:sym typeface="Arial" panose="020B0604020202020204" pitchFamily="34" charset="0"/>
              </a:defRPr>
            </a:lvl9pPr>
          </a:lstStyle>
          <a:p>
            <a:pPr eaLnBrk="1" hangingPunct="1">
              <a:lnSpc>
                <a:spcPct val="80000"/>
              </a:lnSpc>
              <a:spcBef>
                <a:spcPts val="1050"/>
              </a:spcBef>
              <a:buClr>
                <a:srgbClr val="FFFFFF"/>
              </a:buClr>
              <a:buSzPct val="100000"/>
              <a:buFont typeface="Arial" panose="020B0604020202020204" pitchFamily="34" charset="0"/>
              <a:buChar char="•"/>
            </a:pPr>
            <a:r>
              <a:rPr lang="en-US" altLang="en-US" sz="1800" dirty="0">
                <a:solidFill>
                  <a:srgbClr val="0070C0"/>
                </a:solidFill>
                <a:latin typeface="Arial Bold" panose="020B0704020202020204" pitchFamily="34" charset="0"/>
                <a:ea typeface="MS PGothic" panose="020B0600070205080204" pitchFamily="34" charset="-128"/>
                <a:sym typeface="Arial Bold" panose="020B0704020202020204" pitchFamily="34" charset="0"/>
              </a:rPr>
              <a:t>  56% of patients chose </a:t>
            </a:r>
            <a:r>
              <a:rPr lang="en-US" altLang="en-US" sz="1800" u="sng" dirty="0">
                <a:solidFill>
                  <a:srgbClr val="0070C0"/>
                </a:solidFill>
                <a:latin typeface="Arial Bold" panose="020B0704020202020204" pitchFamily="34" charset="0"/>
                <a:ea typeface="MS PGothic" panose="020B0600070205080204" pitchFamily="34" charset="-128"/>
                <a:sym typeface="Arial Bold" panose="020B0704020202020204" pitchFamily="34" charset="0"/>
              </a:rPr>
              <a:t>not</a:t>
            </a:r>
            <a:r>
              <a:rPr lang="en-US" altLang="en-US" sz="1800" dirty="0">
                <a:solidFill>
                  <a:srgbClr val="0070C0"/>
                </a:solidFill>
                <a:latin typeface="Arial Bold" panose="020B0704020202020204" pitchFamily="34" charset="0"/>
                <a:ea typeface="MS PGothic" panose="020B0600070205080204" pitchFamily="34" charset="-128"/>
                <a:sym typeface="Arial Bold" panose="020B0704020202020204" pitchFamily="34" charset="0"/>
              </a:rPr>
              <a:t> to refill their prescription a second time</a:t>
            </a:r>
          </a:p>
          <a:p>
            <a:pPr eaLnBrk="1" hangingPunct="1">
              <a:lnSpc>
                <a:spcPct val="80000"/>
              </a:lnSpc>
              <a:spcBef>
                <a:spcPts val="1050"/>
              </a:spcBef>
              <a:buClr>
                <a:srgbClr val="FFFFFF"/>
              </a:buClr>
              <a:buSzPct val="100000"/>
              <a:buFont typeface="Arial" panose="020B0604020202020204" pitchFamily="34" charset="0"/>
              <a:buChar char="•"/>
            </a:pPr>
            <a:r>
              <a:rPr lang="en-US" altLang="en-US" sz="1800" dirty="0">
                <a:solidFill>
                  <a:srgbClr val="0070C0"/>
                </a:solidFill>
                <a:latin typeface="Arial Bold" panose="020B0704020202020204" pitchFamily="34" charset="0"/>
                <a:ea typeface="MS PGothic" panose="020B0600070205080204" pitchFamily="34" charset="-128"/>
                <a:sym typeface="Arial Bold" panose="020B0704020202020204" pitchFamily="34" charset="0"/>
              </a:rPr>
              <a:t>  Only 15% of patient continued with their therapy </a:t>
            </a:r>
            <a:r>
              <a:rPr lang="en-US" altLang="en-US" sz="1800" dirty="0">
                <a:solidFill>
                  <a:srgbClr val="FFFFFF"/>
                </a:solidFill>
                <a:latin typeface="Arial Bold" panose="020B0704020202020204" pitchFamily="34" charset="0"/>
                <a:ea typeface="MS PGothic" panose="020B0600070205080204" pitchFamily="34" charset="-128"/>
                <a:sym typeface="Arial Bold" panose="020B0704020202020204" pitchFamily="34" charset="0"/>
              </a:rPr>
              <a:t>through the first year</a:t>
            </a:r>
          </a:p>
        </p:txBody>
      </p:sp>
    </p:spTree>
    <p:extLst>
      <p:ext uri="{BB962C8B-B14F-4D97-AF65-F5344CB8AC3E}">
        <p14:creationId xmlns:p14="http://schemas.microsoft.com/office/powerpoint/2010/main" val="3311531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Nerve Stimulations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680901" y="1636316"/>
            <a:ext cx="7981950" cy="4489847"/>
          </a:xfrm>
          <a:prstGeom prst="rect">
            <a:avLst/>
          </a:prstGeom>
        </p:spPr>
      </p:pic>
    </p:spTree>
    <p:extLst>
      <p:ext uri="{BB962C8B-B14F-4D97-AF65-F5344CB8AC3E}">
        <p14:creationId xmlns:p14="http://schemas.microsoft.com/office/powerpoint/2010/main" val="125536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rrowheads="1"/>
          </p:cNvPicPr>
          <p:nvPr/>
        </p:nvPicPr>
        <p:blipFill>
          <a:blip r:embed="rId2">
            <a:extLst>
              <a:ext uri="{28A0092B-C50C-407E-A947-70E740481C1C}">
                <a14:useLocalDpi xmlns:a14="http://schemas.microsoft.com/office/drawing/2010/main" val="0"/>
              </a:ext>
            </a:extLst>
          </a:blip>
          <a:srcRect t="6235"/>
          <a:stretch>
            <a:fillRect/>
          </a:stretch>
        </p:blipFill>
        <p:spPr bwMode="auto">
          <a:xfrm>
            <a:off x="4692650" y="685800"/>
            <a:ext cx="391795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 y="1219200"/>
            <a:ext cx="2330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pic>
        <p:nvPicPr>
          <p:cNvPr id="23556"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217023"/>
            <a:ext cx="2895600" cy="15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30374" y="77984"/>
            <a:ext cx="5813425" cy="1077218"/>
          </a:xfrm>
          <a:prstGeom prst="rect">
            <a:avLst/>
          </a:prstGeom>
          <a:noFill/>
        </p:spPr>
        <p:txBody>
          <a:bodyPr wrap="square" rtlCol="0">
            <a:spAutoFit/>
          </a:bodyPr>
          <a:lstStyle/>
          <a:p>
            <a:r>
              <a:rPr lang="en-US" sz="3200" b="1" dirty="0">
                <a:solidFill>
                  <a:srgbClr val="0070C0"/>
                </a:solidFill>
              </a:rPr>
              <a:t>Percutaneous </a:t>
            </a:r>
            <a:r>
              <a:rPr lang="en-US" sz="3200" b="1" dirty="0" err="1">
                <a:solidFill>
                  <a:srgbClr val="0070C0"/>
                </a:solidFill>
              </a:rPr>
              <a:t>Tibial</a:t>
            </a:r>
            <a:r>
              <a:rPr lang="en-US" sz="3200" b="1" dirty="0">
                <a:solidFill>
                  <a:srgbClr val="0070C0"/>
                </a:solidFill>
              </a:rPr>
              <a:t> Nerve Stimulation </a:t>
            </a:r>
          </a:p>
        </p:txBody>
      </p:sp>
      <p:pic>
        <p:nvPicPr>
          <p:cNvPr id="3" name="Picture 2"/>
          <p:cNvPicPr>
            <a:picLocks noChangeAspect="1"/>
          </p:cNvPicPr>
          <p:nvPr/>
        </p:nvPicPr>
        <p:blipFill>
          <a:blip r:embed="rId5"/>
          <a:stretch>
            <a:fillRect/>
          </a:stretch>
        </p:blipFill>
        <p:spPr>
          <a:xfrm>
            <a:off x="-66460" y="4572001"/>
            <a:ext cx="6848260" cy="1752600"/>
          </a:xfrm>
          <a:prstGeom prst="rect">
            <a:avLst/>
          </a:prstGeom>
          <a:solidFill>
            <a:srgbClr val="FFFF00"/>
          </a:solidFill>
        </p:spPr>
      </p:pic>
      <p:sp>
        <p:nvSpPr>
          <p:cNvPr id="4" name="Oval 3"/>
          <p:cNvSpPr/>
          <p:nvPr/>
        </p:nvSpPr>
        <p:spPr>
          <a:xfrm>
            <a:off x="100602" y="5611813"/>
            <a:ext cx="6629400" cy="73977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807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46821</TotalTime>
  <Words>1487</Words>
  <Application>Microsoft Office PowerPoint</Application>
  <PresentationFormat>On-screen Show (4:3)</PresentationFormat>
  <Paragraphs>240</Paragraphs>
  <Slides>39</Slides>
  <Notes>16</Notes>
  <HiddenSlides>2</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1" baseType="lpstr">
      <vt:lpstr>MS PGothic</vt:lpstr>
      <vt:lpstr>Arial</vt:lpstr>
      <vt:lpstr>Arial Bold</vt:lpstr>
      <vt:lpstr>Calibri</vt:lpstr>
      <vt:lpstr>Calibri Light</vt:lpstr>
      <vt:lpstr>Times New Roman</vt:lpstr>
      <vt:lpstr>Trebuchet MS</vt:lpstr>
      <vt:lpstr>Wingdings</vt:lpstr>
      <vt:lpstr>Wingdings 2</vt:lpstr>
      <vt:lpstr>ヒラギノ角ゴ ProN W6</vt:lpstr>
      <vt:lpstr>Office Theme</vt:lpstr>
      <vt:lpstr>Chart</vt:lpstr>
      <vt:lpstr>Update on Management of Refractory Overactive  bladder: Nerve stimulation</vt:lpstr>
      <vt:lpstr>Terminology</vt:lpstr>
      <vt:lpstr> Treatment Priority</vt:lpstr>
      <vt:lpstr>Current treatments for Overactive Bladder</vt:lpstr>
      <vt:lpstr>EAU Female LUTS Guideline 2021 </vt:lpstr>
      <vt:lpstr>PowerPoint Presentation</vt:lpstr>
      <vt:lpstr>How Likely Are Patients To Continue With Their Drug Therapy?</vt:lpstr>
      <vt:lpstr>Nerve Stimulations</vt:lpstr>
      <vt:lpstr>PowerPoint Presentation</vt:lpstr>
      <vt:lpstr>PTNS: SUmiT Trial</vt:lpstr>
      <vt:lpstr>OrBIT trial</vt:lpstr>
      <vt:lpstr>STEP Study results</vt:lpstr>
      <vt:lpstr>TIBIAL NERVE IMPLANTS (TTNS)</vt:lpstr>
      <vt:lpstr>Day time frequency and incontinence episodes</vt:lpstr>
      <vt:lpstr>PowerPoint Presentation</vt:lpstr>
      <vt:lpstr>SACRAL  NEUROMODULATION</vt:lpstr>
      <vt:lpstr>EAU Female LUTS Guideline 2021 </vt:lpstr>
      <vt:lpstr>SNM - Therapy</vt:lpstr>
      <vt:lpstr>Mechanism of Action</vt:lpstr>
      <vt:lpstr>All inclusive!!!</vt:lpstr>
      <vt:lpstr>PowerPoint Presentation</vt:lpstr>
      <vt:lpstr>PowerPoint Presentation</vt:lpstr>
      <vt:lpstr>Adverse events</vt:lpstr>
      <vt:lpstr>PowerPoint Presentation</vt:lpstr>
      <vt:lpstr>Cumulative 3-year costs</vt:lpstr>
      <vt:lpstr>Cost effectiveness</vt:lpstr>
      <vt:lpstr>Treatment Options</vt:lpstr>
      <vt:lpstr>  </vt:lpstr>
      <vt:lpstr>The Last Resort…</vt:lpstr>
      <vt:lpstr>Augmentation cystoplasty</vt:lpstr>
      <vt:lpstr>PowerPoint Presentation</vt:lpstr>
      <vt:lpstr>complications</vt:lpstr>
      <vt:lpstr>Take home message</vt:lpstr>
      <vt:lpstr>Current treatments for Overactive Bladder</vt:lpstr>
      <vt:lpstr>From a practical standpoint...</vt:lpstr>
      <vt:lpstr>SNM                       PTNS(TTNS)</vt:lpstr>
      <vt:lpstr>When to Use BoNT vs. SNM</vt:lpstr>
      <vt:lpstr>Take Home Messages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LaserCo</dc:creator>
  <cp:lastModifiedBy>Dr. Hajebrahimi</cp:lastModifiedBy>
  <cp:revision>137</cp:revision>
  <dcterms:created xsi:type="dcterms:W3CDTF">2019-08-23T11:14:19Z</dcterms:created>
  <dcterms:modified xsi:type="dcterms:W3CDTF">2021-06-07T16:23:08Z</dcterms:modified>
</cp:coreProperties>
</file>